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58" r:id="rId5"/>
    <p:sldId id="281" r:id="rId6"/>
    <p:sldId id="260" r:id="rId7"/>
    <p:sldId id="261" r:id="rId8"/>
    <p:sldId id="262" r:id="rId9"/>
    <p:sldId id="263" r:id="rId10"/>
    <p:sldId id="264" r:id="rId11"/>
    <p:sldId id="276" r:id="rId12"/>
    <p:sldId id="265" r:id="rId13"/>
    <p:sldId id="267" r:id="rId14"/>
    <p:sldId id="268" r:id="rId15"/>
    <p:sldId id="269" r:id="rId16"/>
    <p:sldId id="270" r:id="rId17"/>
    <p:sldId id="271" r:id="rId18"/>
    <p:sldId id="277" r:id="rId19"/>
    <p:sldId id="278" r:id="rId20"/>
    <p:sldId id="273" r:id="rId21"/>
    <p:sldId id="274" r:id="rId22"/>
    <p:sldId id="279" r:id="rId23"/>
    <p:sldId id="275" r:id="rId2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CA"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OUT OF SERVICE VIOLATIONS MAJOR DEFECTS</a:t>
            </a:r>
          </a:p>
        </c:rich>
      </c:tx>
      <c:layout>
        <c:manualLayout>
          <c:xMode val="edge"/>
          <c:yMode val="edge"/>
          <c:x val="0.21130217137332521"/>
          <c:y val="3.1347941748448321E-2"/>
        </c:manualLayout>
      </c:layout>
      <c:overlay val="0"/>
      <c:spPr>
        <a:noFill/>
        <a:ln>
          <a:noFill/>
        </a:ln>
      </c:spPr>
    </c:title>
    <c:autoTitleDeleted val="0"/>
    <c:view3D>
      <c:rotX val="18"/>
      <c:rotY val="0"/>
      <c:rAngAx val="0"/>
      <c:perspective val="0"/>
    </c:view3D>
    <c:floor>
      <c:thickness val="0"/>
      <c:spPr>
        <a:noFill/>
        <a:ln w="9528">
          <a:solidFill>
            <a:srgbClr val="868686"/>
          </a:solidFill>
          <a:prstDash val="solid"/>
          <a:round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xMode val="edge"/>
          <c:yMode val="edge"/>
          <c:x val="0.28255531614625023"/>
          <c:y val="0.3949850533671968"/>
          <c:w val="0.43734534088654925"/>
          <c:h val="0.3072098291347935"/>
        </c:manualLayout>
      </c:layout>
      <c:pie3DChart>
        <c:varyColors val="1"/>
        <c:ser>
          <c:idx val="0"/>
          <c:order val="0"/>
          <c:tx>
            <c:v>Series1</c:v>
          </c:tx>
          <c:dPt>
            <c:idx val="0"/>
            <c:bubble3D val="0"/>
            <c:spPr>
              <a:solidFill>
                <a:srgbClr val="9999FF"/>
              </a:solidFill>
              <a:ln w="12701">
                <a:solidFill>
                  <a:srgbClr val="000000"/>
                </a:solidFill>
                <a:prstDash val="solid"/>
                <a:round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1">
                <a:solidFill>
                  <a:srgbClr val="000000"/>
                </a:solidFill>
                <a:prstDash val="solid"/>
                <a:round/>
              </a:ln>
            </c:spPr>
          </c:dPt>
          <c:dLbls>
            <c:numFmt formatCode="0%" sourceLinked="0"/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CA" sz="9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Lit>
              <c:ptCount val="2"/>
              <c:pt idx="0">
                <c:v>TOTAL BRAKE DEFECTS</c:v>
              </c:pt>
              <c:pt idx="1">
                <c:v>ALL OTHER DEFECTS</c:v>
              </c:pt>
            </c:strLit>
          </c:cat>
          <c:val>
            <c:numLit>
              <c:formatCode>General</c:formatCode>
              <c:ptCount val="2"/>
              <c:pt idx="0">
                <c:v>3245</c:v>
              </c:pt>
              <c:pt idx="1">
                <c:v>2223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1.9656039937358625E-2"/>
          <c:y val="0.68417993619829931"/>
        </c:manualLayout>
      </c:layout>
      <c:overlay val="0"/>
      <c:spPr>
        <a:solidFill>
          <a:srgbClr val="FFFFFF"/>
        </a:solidFill>
        <a:ln w="3172">
          <a:solidFill>
            <a:srgbClr val="000000"/>
          </a:solidFill>
          <a:prstDash val="solid"/>
          <a:round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CA" sz="985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2">
      <a:solidFill>
        <a:srgbClr val="000000"/>
      </a:solidFill>
      <a:prstDash val="solid"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CA" sz="1075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CA"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OUT OF SERVICE VIOLATIONS BRAKE DEFECTS</a:t>
            </a:r>
          </a:p>
        </c:rich>
      </c:tx>
      <c:layout>
        <c:manualLayout>
          <c:xMode val="edge"/>
          <c:yMode val="edge"/>
          <c:x val="0.20646746321115836"/>
          <c:y val="3.2573380145350321E-2"/>
        </c:manualLayout>
      </c:layout>
      <c:overlay val="0"/>
      <c:spPr>
        <a:noFill/>
        <a:ln>
          <a:noFill/>
        </a:ln>
      </c:spPr>
    </c:title>
    <c:autoTitleDeleted val="0"/>
    <c:view3D>
      <c:rotX val="18"/>
      <c:rotY val="0"/>
      <c:rAngAx val="0"/>
      <c:perspective val="0"/>
    </c:view3D>
    <c:floor>
      <c:thickness val="0"/>
      <c:spPr>
        <a:noFill/>
        <a:ln w="9528">
          <a:solidFill>
            <a:srgbClr val="868686"/>
          </a:solidFill>
          <a:prstDash val="solid"/>
          <a:round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xMode val="edge"/>
          <c:yMode val="edge"/>
          <c:x val="0.29602013917645514"/>
          <c:y val="0.40390767104718528"/>
          <c:w val="0.40796123663027339"/>
          <c:h val="0.29641703372543071"/>
        </c:manualLayout>
      </c:layout>
      <c:pie3DChart>
        <c:varyColors val="1"/>
        <c:ser>
          <c:idx val="0"/>
          <c:order val="0"/>
          <c:tx>
            <c:v>BRAKE ADJUSTMENT</c:v>
          </c:tx>
          <c:dPt>
            <c:idx val="0"/>
            <c:bubble3D val="0"/>
            <c:spPr>
              <a:solidFill>
                <a:srgbClr val="9999FF"/>
              </a:solidFill>
              <a:ln w="12701">
                <a:solidFill>
                  <a:srgbClr val="000000"/>
                </a:solidFill>
                <a:prstDash val="solid"/>
                <a:round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1">
                <a:solidFill>
                  <a:srgbClr val="000000"/>
                </a:solidFill>
                <a:prstDash val="solid"/>
                <a:round/>
              </a:ln>
            </c:spPr>
          </c:dPt>
          <c:dLbls>
            <c:numFmt formatCode="0%" sourceLinked="0"/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CA"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Lit>
              <c:ptCount val="2"/>
              <c:pt idx="0">
                <c:v>BRAKE ADJUSTMENT</c:v>
              </c:pt>
              <c:pt idx="1">
                <c:v>BRAKES OTHER</c:v>
              </c:pt>
            </c:strLit>
          </c:cat>
          <c:val>
            <c:numLit>
              <c:formatCode>General</c:formatCode>
              <c:ptCount val="2"/>
              <c:pt idx="0">
                <c:v>1811</c:v>
              </c:pt>
              <c:pt idx="1">
                <c:v>1434</c:v>
              </c:pt>
            </c:numLit>
          </c:val>
        </c:ser>
        <c:ser>
          <c:idx val="1"/>
          <c:order val="1"/>
          <c:tx>
            <c:v>BRAKES OTHER</c:v>
          </c:tx>
          <c:dPt>
            <c:idx val="0"/>
            <c:bubble3D val="0"/>
            <c:spPr>
              <a:solidFill>
                <a:srgbClr val="9999FF"/>
              </a:solidFill>
              <a:ln w="12701">
                <a:solidFill>
                  <a:srgbClr val="000000"/>
                </a:solidFill>
                <a:prstDash val="solid"/>
                <a:round/>
              </a:ln>
            </c:spPr>
          </c:dPt>
          <c:dLbls>
            <c:numFmt formatCode="0%" sourceLinked="0"/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CA" sz="1075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2.6678853864722098E-2"/>
          <c:y val="0.698184192863751"/>
        </c:manualLayout>
      </c:layout>
      <c:overlay val="0"/>
      <c:spPr>
        <a:solidFill>
          <a:srgbClr val="FFFFFF"/>
        </a:solidFill>
        <a:ln w="3172">
          <a:solidFill>
            <a:srgbClr val="000000"/>
          </a:solidFill>
          <a:prstDash val="solid"/>
          <a:round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CA" sz="905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2701">
      <a:solidFill>
        <a:srgbClr val="000000"/>
      </a:solidFill>
      <a:prstDash val="solid"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CA" sz="1075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t" anchorCtr="0" compatLnSpc="1"/>
          <a:lstStyle>
            <a:lvl1pPr marL="0" marR="0" lvl="0" indent="0" algn="l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936766" y="0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t" anchorCtr="0" compatLnSpc="1"/>
          <a:lstStyle>
            <a:lvl1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fld id="{D481640D-23FE-4691-B6EB-4B91874CF7F0}" type="datetime1">
              <a:rPr lang="en-US"/>
              <a:pPr lvl="0"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9" y="692145"/>
            <a:ext cx="4619621" cy="346392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95008" y="4387135"/>
            <a:ext cx="5560064" cy="4156231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>
            <a:lvl1pPr marL="0" marR="0" lvl="0" indent="0" algn="l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>
            <a:lvl1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fld id="{252DA883-E7F6-4DAA-9B0B-A7A6E876CA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8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C216FC-98CB-45FE-841F-24D9EEB0B58B}" type="slidenum">
              <a:t>1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5ED7FA-D03B-431C-B0B9-80D1FE90254B}" type="slidenum">
              <a:t>12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D489EA-001C-43C0-870E-BC83064FB164}" type="slidenum">
              <a:t>13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618225-4440-4C34-8D6A-FAE52EADE807}" type="slidenum">
              <a:t>14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72986E-0DA1-4B9C-B2EC-DD331617489B}" type="slidenum">
              <a:t>15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4FAA8E-D073-44C0-8C69-D79B02B942B1}" type="slidenum">
              <a:t>16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AFE3BE-0489-4D09-90AC-2C40BB556432}" type="slidenum">
              <a:t>19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C7680B-A5FE-462B-83B5-38005685D2C0}" type="slidenum">
              <a:t>20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671BCA-94D3-4422-BFA6-4DBE302FC73E}" type="slidenum">
              <a:t>22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7B3D90-6637-4278-B7B4-05A280915C4F}" type="slidenum">
              <a:t>2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CF1C46-FD19-41B8-ACD0-191F6C8BF524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2D4590-58F5-4DD1-93E6-E22EE7914CC7}" type="slidenum">
              <a:t>5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3926B3-0F48-462B-BB3A-9061BF99579A}" type="slidenum">
              <a:t>6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8AF66E-9077-497B-8EEB-EBC661ECC0E2}" type="slidenum">
              <a:t>7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3014AE-420E-4209-BE08-93DC18F771C6}" type="slidenum">
              <a:t>8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7F6730-72BC-4559-9358-2AB93B80D4D7}" type="slidenum">
              <a:t>9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44D21A-AC10-4130-993B-B3EF9F04D5AC}" type="slidenum">
              <a:t>11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365129" cy="6854827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309560" y="681035"/>
            <a:ext cx="46040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268284" y="681035"/>
            <a:ext cx="28575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249238" y="681035"/>
            <a:ext cx="9528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222254" y="681035"/>
            <a:ext cx="7936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255583" y="5046665"/>
            <a:ext cx="73023" cy="1692270"/>
          </a:xfrm>
          <a:prstGeom prst="rect">
            <a:avLst/>
          </a:prstGeom>
          <a:solidFill>
            <a:srgbClr val="EA157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255583" y="4797427"/>
            <a:ext cx="73023" cy="228600"/>
          </a:xfrm>
          <a:prstGeom prst="rect">
            <a:avLst/>
          </a:prstGeom>
          <a:solidFill>
            <a:srgbClr val="FEB8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255583" y="4637086"/>
            <a:ext cx="73023" cy="138110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255583" y="4541833"/>
            <a:ext cx="73023" cy="74615"/>
          </a:xfrm>
          <a:prstGeom prst="rect">
            <a:avLst/>
          </a:prstGeom>
          <a:solidFill>
            <a:srgbClr val="EA157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1" name="Title 7"/>
          <p:cNvSpPr txBox="1"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>
              <a:defRPr b="1" cap="all" spc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Subtitle 8"/>
          <p:cNvSpPr txBox="1"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Date Placeholder 2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Footer Placeholder 1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5" name="Slide Number Placeholder 2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29372B-BB71-4DBE-8A4A-AD5319DEC6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BE3FE4-4932-42C8-9880-D27A5F927D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1981203" cy="5851529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5867403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892A88-1D96-4B27-A46B-FB387FF9FA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307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307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4A06DF-6AB4-438C-BD14-B05992EDC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3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365129" cy="6854827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309560" y="681035"/>
            <a:ext cx="46040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268284" y="681035"/>
            <a:ext cx="28575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249238" y="681035"/>
            <a:ext cx="9528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222254" y="681035"/>
            <a:ext cx="7936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255583" y="5046665"/>
            <a:ext cx="73023" cy="1692270"/>
          </a:xfrm>
          <a:prstGeom prst="rect">
            <a:avLst/>
          </a:prstGeom>
          <a:solidFill>
            <a:srgbClr val="EA157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255583" y="4797427"/>
            <a:ext cx="73023" cy="228600"/>
          </a:xfrm>
          <a:prstGeom prst="rect">
            <a:avLst/>
          </a:prstGeom>
          <a:solidFill>
            <a:srgbClr val="FEB8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255583" y="4637086"/>
            <a:ext cx="73023" cy="138110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255583" y="4541833"/>
            <a:ext cx="73023" cy="74615"/>
          </a:xfrm>
          <a:prstGeom prst="rect">
            <a:avLst/>
          </a:prstGeom>
          <a:solidFill>
            <a:srgbClr val="EA157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" name="Title 7"/>
          <p:cNvSpPr txBox="1"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>
              <a:defRPr b="1" cap="all" spc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Subtitle 8"/>
          <p:cNvSpPr txBox="1"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Date Placeholder 2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14" name="Footer Placeholder 1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15" name="Slide Number Placeholder 2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E29372B-BB71-4DBE-8A4A-AD5319DEC6B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03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BD9325E5-3524-491D-950C-1AA493042E7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4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4829175" y="1073148"/>
            <a:ext cx="4321170" cy="5791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36"/>
              <a:gd name="f7" fmla="val 3648"/>
              <a:gd name="f8" fmla="val 720"/>
              <a:gd name="f9" fmla="val 2016"/>
              <a:gd name="f10" fmla="val 672"/>
              <a:gd name="f11" fmla="val 744"/>
              <a:gd name="f12" fmla="val 2038"/>
              <a:gd name="f13" fmla="val 48"/>
              <a:gd name="f14" fmla="+- 0 0 -90"/>
              <a:gd name="f15" fmla="*/ f3 1 2736"/>
              <a:gd name="f16" fmla="*/ f4 1 3648"/>
              <a:gd name="f17" fmla="+- f7 0 f5"/>
              <a:gd name="f18" fmla="+- f6 0 f5"/>
              <a:gd name="f19" fmla="*/ f14 f0 1"/>
              <a:gd name="f20" fmla="*/ f18 1 2736"/>
              <a:gd name="f21" fmla="*/ f17 1 3648"/>
              <a:gd name="f22" fmla="*/ f19 1 f2"/>
              <a:gd name="f23" fmla="*/ 0 1 f20"/>
              <a:gd name="f24" fmla="*/ 3648 1 f21"/>
              <a:gd name="f25" fmla="*/ 720 1 f20"/>
              <a:gd name="f26" fmla="*/ 2016 1 f21"/>
              <a:gd name="f27" fmla="*/ 2736 1 f20"/>
              <a:gd name="f28" fmla="*/ 0 1 f21"/>
              <a:gd name="f29" fmla="*/ 96 1 f21"/>
              <a:gd name="f30" fmla="*/ 744 1 f20"/>
              <a:gd name="f31" fmla="*/ 2038 1 f21"/>
              <a:gd name="f32" fmla="*/ 48 1 f20"/>
              <a:gd name="f33" fmla="+- f22 0 f1"/>
              <a:gd name="f34" fmla="*/ f23 f15 1"/>
              <a:gd name="f35" fmla="*/ f27 f15 1"/>
              <a:gd name="f36" fmla="*/ f24 f16 1"/>
              <a:gd name="f37" fmla="*/ f28 f16 1"/>
              <a:gd name="f38" fmla="*/ f25 f15 1"/>
              <a:gd name="f39" fmla="*/ f26 f16 1"/>
              <a:gd name="f40" fmla="*/ f29 f16 1"/>
              <a:gd name="f41" fmla="*/ f30 f15 1"/>
              <a:gd name="f42" fmla="*/ f31 f16 1"/>
              <a:gd name="f43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34" y="f36"/>
              </a:cxn>
              <a:cxn ang="f33">
                <a:pos x="f38" y="f39"/>
              </a:cxn>
              <a:cxn ang="f33">
                <a:pos x="f35" y="f37"/>
              </a:cxn>
              <a:cxn ang="f33">
                <a:pos x="f35" y="f40"/>
              </a:cxn>
              <a:cxn ang="f33">
                <a:pos x="f41" y="f42"/>
              </a:cxn>
              <a:cxn ang="f33">
                <a:pos x="f43" y="f36"/>
              </a:cxn>
              <a:cxn ang="f33">
                <a:pos x="f34" y="f36"/>
              </a:cxn>
            </a:cxnLst>
            <a:rect l="f34" t="f37" r="f35" b="f36"/>
            <a:pathLst>
              <a:path w="2736" h="3648">
                <a:moveTo>
                  <a:pt x="f5" y="f7"/>
                </a:moveTo>
                <a:lnTo>
                  <a:pt x="f8" y="f9"/>
                </a:lnTo>
                <a:lnTo>
                  <a:pt x="f6" y="f10"/>
                </a:lnTo>
                <a:lnTo>
                  <a:pt x="f6" y="f8"/>
                </a:lnTo>
                <a:lnTo>
                  <a:pt x="f11" y="f12"/>
                </a:lnTo>
                <a:lnTo>
                  <a:pt x="f13" y="f7"/>
                </a:lnTo>
                <a:lnTo>
                  <a:pt x="f13" y="f7"/>
                </a:lnTo>
                <a:close/>
              </a:path>
            </a:pathLst>
          </a:custGeom>
          <a:noFill/>
          <a:ln w="3172">
            <a:solidFill>
              <a:srgbClr val="EA157A">
                <a:alpha val="5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Freeform 4"/>
          <p:cNvSpPr/>
          <p:nvPr/>
        </p:nvSpPr>
        <p:spPr>
          <a:xfrm>
            <a:off x="374647" y="0"/>
            <a:ext cx="5513383" cy="66151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04"/>
              <a:gd name="f7" fmla="val 4128"/>
              <a:gd name="f8" fmla="val 4080"/>
              <a:gd name="f9" fmla="val 2640"/>
              <a:gd name="f10" fmla="val 2880"/>
              <a:gd name="f11" fmla="val 2832"/>
              <a:gd name="f12" fmla="val 3465"/>
              <a:gd name="f13" fmla="val 2619"/>
              <a:gd name="f14" fmla="+- 0 0 -90"/>
              <a:gd name="f15" fmla="*/ f3 1 3504"/>
              <a:gd name="f16" fmla="*/ f4 1 4128"/>
              <a:gd name="f17" fmla="+- f7 0 f5"/>
              <a:gd name="f18" fmla="+- f6 0 f5"/>
              <a:gd name="f19" fmla="*/ f14 f0 1"/>
              <a:gd name="f20" fmla="*/ f18 1 3504"/>
              <a:gd name="f21" fmla="*/ f17 1 4128"/>
              <a:gd name="f22" fmla="*/ f19 1 f2"/>
              <a:gd name="f23" fmla="*/ 0 1 f20"/>
              <a:gd name="f24" fmla="*/ 4080 1 f21"/>
              <a:gd name="f25" fmla="*/ 4128 1 f21"/>
              <a:gd name="f26" fmla="*/ 3504 1 f20"/>
              <a:gd name="f27" fmla="*/ 2640 1 f21"/>
              <a:gd name="f28" fmla="*/ 2880 1 f20"/>
              <a:gd name="f29" fmla="*/ 0 1 f21"/>
              <a:gd name="f30" fmla="*/ 2832 1 f20"/>
              <a:gd name="f31" fmla="*/ 3465 1 f20"/>
              <a:gd name="f32" fmla="*/ 2619 1 f21"/>
              <a:gd name="f33" fmla="+- f22 0 f1"/>
              <a:gd name="f34" fmla="*/ f23 f15 1"/>
              <a:gd name="f35" fmla="*/ f26 f15 1"/>
              <a:gd name="f36" fmla="*/ f25 f16 1"/>
              <a:gd name="f37" fmla="*/ f29 f16 1"/>
              <a:gd name="f38" fmla="*/ f24 f16 1"/>
              <a:gd name="f39" fmla="*/ f27 f16 1"/>
              <a:gd name="f40" fmla="*/ f28 f15 1"/>
              <a:gd name="f41" fmla="*/ f30 f15 1"/>
              <a:gd name="f42" fmla="*/ f31 f15 1"/>
              <a:gd name="f43" fmla="*/ f3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34" y="f38"/>
              </a:cxn>
              <a:cxn ang="f33">
                <a:pos x="f34" y="f36"/>
              </a:cxn>
              <a:cxn ang="f33">
                <a:pos x="f35" y="f39"/>
              </a:cxn>
              <a:cxn ang="f33">
                <a:pos x="f40" y="f37"/>
              </a:cxn>
              <a:cxn ang="f33">
                <a:pos x="f41" y="f37"/>
              </a:cxn>
              <a:cxn ang="f33">
                <a:pos x="f42" y="f43"/>
              </a:cxn>
              <a:cxn ang="f33">
                <a:pos x="f34" y="f38"/>
              </a:cxn>
            </a:cxnLst>
            <a:rect l="f34" t="f37" r="f35" b="f36"/>
            <a:pathLst>
              <a:path w="3504" h="4128">
                <a:moveTo>
                  <a:pt x="f5" y="f8"/>
                </a:moveTo>
                <a:lnTo>
                  <a:pt x="f5" y="f7"/>
                </a:lnTo>
                <a:lnTo>
                  <a:pt x="f6" y="f9"/>
                </a:lnTo>
                <a:lnTo>
                  <a:pt x="f10" y="f5"/>
                </a:lnTo>
                <a:lnTo>
                  <a:pt x="f11" y="f5"/>
                </a:lnTo>
                <a:lnTo>
                  <a:pt x="f12" y="f13"/>
                </a:lnTo>
                <a:lnTo>
                  <a:pt x="f5" y="f8"/>
                </a:lnTo>
                <a:close/>
              </a:path>
            </a:pathLst>
          </a:custGeom>
          <a:noFill/>
          <a:ln w="3172">
            <a:solidFill>
              <a:srgbClr val="EA157A">
                <a:alpha val="5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Freeform 5"/>
          <p:cNvSpPr/>
          <p:nvPr/>
        </p:nvSpPr>
        <p:spPr>
          <a:xfrm rot="5236410">
            <a:off x="4461517" y="1483518"/>
            <a:ext cx="4114800" cy="1189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52"/>
              <a:gd name="f7" fmla="val 1344"/>
              <a:gd name="f8" fmla="val 48"/>
              <a:gd name="f9" fmla="+- 0 0 -90"/>
              <a:gd name="f10" fmla="*/ f3 1 3552"/>
              <a:gd name="f11" fmla="*/ f4 1 1344"/>
              <a:gd name="f12" fmla="+- f7 0 f5"/>
              <a:gd name="f13" fmla="+- f6 0 f5"/>
              <a:gd name="f14" fmla="*/ f9 f0 1"/>
              <a:gd name="f15" fmla="*/ f13 1 3552"/>
              <a:gd name="f16" fmla="*/ f12 1 1344"/>
              <a:gd name="f17" fmla="*/ f14 1 f2"/>
              <a:gd name="f18" fmla="*/ 0 1 f15"/>
              <a:gd name="f19" fmla="*/ 0 1 f16"/>
              <a:gd name="f20" fmla="*/ 3552 1 f15"/>
              <a:gd name="f21" fmla="*/ 1344 1 f16"/>
              <a:gd name="f22" fmla="*/ 48 1 f16"/>
              <a:gd name="f23" fmla="+- f17 0 f1"/>
              <a:gd name="f24" fmla="*/ f18 f10 1"/>
              <a:gd name="f25" fmla="*/ f20 f10 1"/>
              <a:gd name="f26" fmla="*/ f21 f11 1"/>
              <a:gd name="f27" fmla="*/ f19 f11 1"/>
              <a:gd name="f28" fmla="*/ f22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7"/>
              </a:cxn>
              <a:cxn ang="f23">
                <a:pos x="f25" y="f26"/>
              </a:cxn>
              <a:cxn ang="f23">
                <a:pos x="f24" y="f28"/>
              </a:cxn>
              <a:cxn ang="f23">
                <a:pos x="f24" y="f27"/>
              </a:cxn>
            </a:cxnLst>
            <a:rect l="f24" t="f27" r="f25" b="f26"/>
            <a:pathLst>
              <a:path w="3552" h="1344">
                <a:moveTo>
                  <a:pt x="f5" y="f5"/>
                </a:moveTo>
                <a:lnTo>
                  <a:pt x="f6" y="f7"/>
                </a:lnTo>
                <a:lnTo>
                  <a:pt x="f5" y="f8"/>
                </a:lnTo>
                <a:lnTo>
                  <a:pt x="f5" y="f5"/>
                </a:lnTo>
                <a:close/>
              </a:path>
            </a:pathLst>
          </a:custGeom>
          <a:solidFill>
            <a:srgbClr val="586986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Freeform 6"/>
          <p:cNvSpPr/>
          <p:nvPr/>
        </p:nvSpPr>
        <p:spPr>
          <a:xfrm>
            <a:off x="5943600" y="0"/>
            <a:ext cx="2743200" cy="42672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8"/>
              <a:gd name="f7" fmla="val 2688"/>
              <a:gd name="f8" fmla="val 1104"/>
              <a:gd name="f9" fmla="+- 0 0 -90"/>
              <a:gd name="f10" fmla="*/ f3 1 1728"/>
              <a:gd name="f11" fmla="*/ f4 1 2688"/>
              <a:gd name="f12" fmla="+- f7 0 f5"/>
              <a:gd name="f13" fmla="+- f6 0 f5"/>
              <a:gd name="f14" fmla="*/ f9 f0 1"/>
              <a:gd name="f15" fmla="*/ f13 1 1728"/>
              <a:gd name="f16" fmla="*/ f12 1 2688"/>
              <a:gd name="f17" fmla="*/ f14 1 f2"/>
              <a:gd name="f18" fmla="*/ 1104 1 f15"/>
              <a:gd name="f19" fmla="*/ 0 1 f16"/>
              <a:gd name="f20" fmla="*/ 1728 1 f15"/>
              <a:gd name="f21" fmla="*/ 0 1 f15"/>
              <a:gd name="f22" fmla="*/ 2688 1 f16"/>
              <a:gd name="f23" fmla="+- f17 0 f1"/>
              <a:gd name="f24" fmla="*/ f21 f10 1"/>
              <a:gd name="f25" fmla="*/ f20 f10 1"/>
              <a:gd name="f26" fmla="*/ f22 f11 1"/>
              <a:gd name="f27" fmla="*/ f19 f11 1"/>
              <a:gd name="f28" fmla="*/ f18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8" y="f27"/>
              </a:cxn>
              <a:cxn ang="f23">
                <a:pos x="f25" y="f27"/>
              </a:cxn>
              <a:cxn ang="f23">
                <a:pos x="f24" y="f26"/>
              </a:cxn>
              <a:cxn ang="f23">
                <a:pos x="f28" y="f27"/>
              </a:cxn>
            </a:cxnLst>
            <a:rect l="f24" t="f27" r="f25" b="f26"/>
            <a:pathLst>
              <a:path w="1728" h="2688">
                <a:moveTo>
                  <a:pt x="f8" y="f5"/>
                </a:moveTo>
                <a:lnTo>
                  <a:pt x="f6" y="f5"/>
                </a:lnTo>
                <a:lnTo>
                  <a:pt x="f5" y="f7"/>
                </a:lnTo>
                <a:lnTo>
                  <a:pt x="f8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Freeform 7"/>
          <p:cNvSpPr/>
          <p:nvPr/>
        </p:nvSpPr>
        <p:spPr>
          <a:xfrm>
            <a:off x="5943600" y="4267203"/>
            <a:ext cx="3200400" cy="1143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6"/>
              <a:gd name="f7" fmla="val 720"/>
              <a:gd name="f8" fmla="val 240"/>
              <a:gd name="f9" fmla="+- 0 0 -90"/>
              <a:gd name="f10" fmla="*/ f3 1 2016"/>
              <a:gd name="f11" fmla="*/ f4 1 720"/>
              <a:gd name="f12" fmla="+- f7 0 f5"/>
              <a:gd name="f13" fmla="+- f6 0 f5"/>
              <a:gd name="f14" fmla="*/ f9 f0 1"/>
              <a:gd name="f15" fmla="*/ f13 1 2016"/>
              <a:gd name="f16" fmla="*/ f12 1 720"/>
              <a:gd name="f17" fmla="*/ f14 1 f2"/>
              <a:gd name="f18" fmla="*/ 0 1 f15"/>
              <a:gd name="f19" fmla="*/ 0 1 f16"/>
              <a:gd name="f20" fmla="*/ 2016 1 f15"/>
              <a:gd name="f21" fmla="*/ 240 1 f16"/>
              <a:gd name="f22" fmla="*/ 720 1 f16"/>
              <a:gd name="f23" fmla="+- f17 0 f1"/>
              <a:gd name="f24" fmla="*/ f18 f10 1"/>
              <a:gd name="f25" fmla="*/ f20 f10 1"/>
              <a:gd name="f26" fmla="*/ f22 f11 1"/>
              <a:gd name="f27" fmla="*/ f19 f11 1"/>
              <a:gd name="f28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7"/>
              </a:cxn>
              <a:cxn ang="f23">
                <a:pos x="f25" y="f28"/>
              </a:cxn>
              <a:cxn ang="f23">
                <a:pos x="f25" y="f26"/>
              </a:cxn>
              <a:cxn ang="f23">
                <a:pos x="f24" y="f27"/>
              </a:cxn>
            </a:cxnLst>
            <a:rect l="f24" t="f27" r="f25" b="f26"/>
            <a:pathLst>
              <a:path w="2016" h="720">
                <a:moveTo>
                  <a:pt x="f5" y="f5"/>
                </a:moveTo>
                <a:lnTo>
                  <a:pt x="f6" y="f8"/>
                </a:lnTo>
                <a:lnTo>
                  <a:pt x="f6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Freeform 8"/>
          <p:cNvSpPr/>
          <p:nvPr/>
        </p:nvSpPr>
        <p:spPr>
          <a:xfrm>
            <a:off x="5943600" y="0"/>
            <a:ext cx="1371600" cy="42672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4"/>
              <a:gd name="f7" fmla="val 2688"/>
              <a:gd name="f8" fmla="val 768"/>
              <a:gd name="f9" fmla="+- 0 0 -90"/>
              <a:gd name="f10" fmla="*/ f3 1 864"/>
              <a:gd name="f11" fmla="*/ f4 1 2688"/>
              <a:gd name="f12" fmla="+- f7 0 f5"/>
              <a:gd name="f13" fmla="+- f6 0 f5"/>
              <a:gd name="f14" fmla="*/ f9 f0 1"/>
              <a:gd name="f15" fmla="*/ f13 1 864"/>
              <a:gd name="f16" fmla="*/ f12 1 2688"/>
              <a:gd name="f17" fmla="*/ f14 1 f2"/>
              <a:gd name="f18" fmla="*/ 864 1 f15"/>
              <a:gd name="f19" fmla="*/ 0 1 f16"/>
              <a:gd name="f20" fmla="*/ 0 1 f15"/>
              <a:gd name="f21" fmla="*/ 2688 1 f16"/>
              <a:gd name="f22" fmla="*/ 768 1 f15"/>
              <a:gd name="f23" fmla="+- f17 0 f1"/>
              <a:gd name="f24" fmla="*/ f20 f10 1"/>
              <a:gd name="f25" fmla="*/ f18 f10 1"/>
              <a:gd name="f26" fmla="*/ f21 f11 1"/>
              <a:gd name="f27" fmla="*/ f19 f11 1"/>
              <a:gd name="f28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5" y="f27"/>
              </a:cxn>
              <a:cxn ang="f23">
                <a:pos x="f24" y="f26"/>
              </a:cxn>
              <a:cxn ang="f23">
                <a:pos x="f28" y="f27"/>
              </a:cxn>
              <a:cxn ang="f23">
                <a:pos x="f25" y="f27"/>
              </a:cxn>
            </a:cxnLst>
            <a:rect l="f24" t="f27" r="f25" b="f26"/>
            <a:pathLst>
              <a:path w="864" h="2688">
                <a:moveTo>
                  <a:pt x="f6" y="f5"/>
                </a:moveTo>
                <a:lnTo>
                  <a:pt x="f5" y="f7"/>
                </a:lnTo>
                <a:lnTo>
                  <a:pt x="f8" y="f5"/>
                </a:lnTo>
                <a:lnTo>
                  <a:pt x="f6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Freeform 9"/>
          <p:cNvSpPr/>
          <p:nvPr/>
        </p:nvSpPr>
        <p:spPr>
          <a:xfrm>
            <a:off x="5948364" y="4246565"/>
            <a:ext cx="2090739" cy="26114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17"/>
              <a:gd name="f7" fmla="val 1645"/>
              <a:gd name="f8" fmla="val 1071"/>
              <a:gd name="f9" fmla="+- 0 0 -90"/>
              <a:gd name="f10" fmla="*/ f3 1 1317"/>
              <a:gd name="f11" fmla="*/ f4 1 1645"/>
              <a:gd name="f12" fmla="+- f7 0 f5"/>
              <a:gd name="f13" fmla="+- f6 0 f5"/>
              <a:gd name="f14" fmla="*/ f9 f0 1"/>
              <a:gd name="f15" fmla="*/ f13 1 1317"/>
              <a:gd name="f16" fmla="*/ f12 1 1645"/>
              <a:gd name="f17" fmla="*/ f14 1 f2"/>
              <a:gd name="f18" fmla="*/ 1071 1 f15"/>
              <a:gd name="f19" fmla="*/ 1645 1 f16"/>
              <a:gd name="f20" fmla="*/ 1317 1 f15"/>
              <a:gd name="f21" fmla="*/ 0 1 f15"/>
              <a:gd name="f22" fmla="*/ 0 1 f16"/>
              <a:gd name="f23" fmla="+- f17 0 f1"/>
              <a:gd name="f24" fmla="*/ f21 f10 1"/>
              <a:gd name="f25" fmla="*/ f20 f10 1"/>
              <a:gd name="f26" fmla="*/ f19 f11 1"/>
              <a:gd name="f27" fmla="*/ f22 f11 1"/>
              <a:gd name="f28" fmla="*/ f18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8" y="f26"/>
              </a:cxn>
              <a:cxn ang="f23">
                <a:pos x="f25" y="f26"/>
              </a:cxn>
              <a:cxn ang="f23">
                <a:pos x="f24" y="f27"/>
              </a:cxn>
              <a:cxn ang="f23">
                <a:pos x="f28" y="f26"/>
              </a:cxn>
            </a:cxnLst>
            <a:rect l="f24" t="f27" r="f25" b="f26"/>
            <a:pathLst>
              <a:path w="1317" h="1645">
                <a:moveTo>
                  <a:pt x="f8" y="f7"/>
                </a:moveTo>
                <a:lnTo>
                  <a:pt x="f6" y="f7"/>
                </a:lnTo>
                <a:lnTo>
                  <a:pt x="f5" y="f5"/>
                </a:lnTo>
                <a:lnTo>
                  <a:pt x="f8" y="f7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Freeform 10"/>
          <p:cNvSpPr/>
          <p:nvPr/>
        </p:nvSpPr>
        <p:spPr>
          <a:xfrm>
            <a:off x="5943600" y="4267203"/>
            <a:ext cx="1600200" cy="2590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8"/>
              <a:gd name="f7" fmla="val 1632"/>
              <a:gd name="f8" fmla="val 960"/>
              <a:gd name="f9" fmla="+- 0 0 -90"/>
              <a:gd name="f10" fmla="*/ f3 1 1008"/>
              <a:gd name="f11" fmla="*/ f4 1 1632"/>
              <a:gd name="f12" fmla="+- f7 0 f5"/>
              <a:gd name="f13" fmla="+- f6 0 f5"/>
              <a:gd name="f14" fmla="*/ f9 f0 1"/>
              <a:gd name="f15" fmla="*/ f13 1 1008"/>
              <a:gd name="f16" fmla="*/ f12 1 1632"/>
              <a:gd name="f17" fmla="*/ f14 1 f2"/>
              <a:gd name="f18" fmla="*/ 1008 1 f15"/>
              <a:gd name="f19" fmla="*/ 1632 1 f16"/>
              <a:gd name="f20" fmla="*/ 0 1 f15"/>
              <a:gd name="f21" fmla="*/ 0 1 f16"/>
              <a:gd name="f22" fmla="*/ 960 1 f15"/>
              <a:gd name="f23" fmla="+- f17 0 f1"/>
              <a:gd name="f24" fmla="*/ f20 f10 1"/>
              <a:gd name="f25" fmla="*/ f18 f10 1"/>
              <a:gd name="f26" fmla="*/ f19 f11 1"/>
              <a:gd name="f27" fmla="*/ f21 f11 1"/>
              <a:gd name="f28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5" y="f26"/>
              </a:cxn>
              <a:cxn ang="f23">
                <a:pos x="f24" y="f27"/>
              </a:cxn>
              <a:cxn ang="f23">
                <a:pos x="f28" y="f26"/>
              </a:cxn>
              <a:cxn ang="f23">
                <a:pos x="f25" y="f26"/>
              </a:cxn>
            </a:cxnLst>
            <a:rect l="f24" t="f27" r="f25" b="f26"/>
            <a:pathLst>
              <a:path w="1008" h="1632">
                <a:moveTo>
                  <a:pt x="f6" y="f7"/>
                </a:moveTo>
                <a:lnTo>
                  <a:pt x="f5" y="f5"/>
                </a:lnTo>
                <a:lnTo>
                  <a:pt x="f8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Freeform 11"/>
          <p:cNvSpPr/>
          <p:nvPr/>
        </p:nvSpPr>
        <p:spPr>
          <a:xfrm>
            <a:off x="5943600" y="1371600"/>
            <a:ext cx="3200400" cy="2895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6"/>
              <a:gd name="f7" fmla="val 1824"/>
              <a:gd name="f8" fmla="val 144"/>
              <a:gd name="f9" fmla="+- 0 0 -90"/>
              <a:gd name="f10" fmla="*/ f3 1 2016"/>
              <a:gd name="f11" fmla="*/ f4 1 1824"/>
              <a:gd name="f12" fmla="+- f7 0 f5"/>
              <a:gd name="f13" fmla="+- f6 0 f5"/>
              <a:gd name="f14" fmla="*/ f9 f0 1"/>
              <a:gd name="f15" fmla="*/ f13 1 2016"/>
              <a:gd name="f16" fmla="*/ f12 1 1824"/>
              <a:gd name="f17" fmla="*/ f14 1 f2"/>
              <a:gd name="f18" fmla="*/ 2016 1 f15"/>
              <a:gd name="f19" fmla="*/ 0 1 f16"/>
              <a:gd name="f20" fmla="*/ 144 1 f16"/>
              <a:gd name="f21" fmla="*/ 0 1 f15"/>
              <a:gd name="f22" fmla="*/ 1824 1 f16"/>
              <a:gd name="f23" fmla="+- f17 0 f1"/>
              <a:gd name="f24" fmla="*/ f21 f10 1"/>
              <a:gd name="f25" fmla="*/ f18 f10 1"/>
              <a:gd name="f26" fmla="*/ f22 f11 1"/>
              <a:gd name="f27" fmla="*/ f19 f11 1"/>
              <a:gd name="f28" fmla="*/ f2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5" y="f27"/>
              </a:cxn>
              <a:cxn ang="f23">
                <a:pos x="f25" y="f28"/>
              </a:cxn>
              <a:cxn ang="f23">
                <a:pos x="f24" y="f26"/>
              </a:cxn>
              <a:cxn ang="f23">
                <a:pos x="f25" y="f27"/>
              </a:cxn>
            </a:cxnLst>
            <a:rect l="f24" t="f27" r="f25" b="f26"/>
            <a:pathLst>
              <a:path w="2016" h="1824">
                <a:moveTo>
                  <a:pt x="f6" y="f5"/>
                </a:moveTo>
                <a:lnTo>
                  <a:pt x="f6" y="f8"/>
                </a:lnTo>
                <a:lnTo>
                  <a:pt x="f5" y="f7"/>
                </a:lnTo>
                <a:lnTo>
                  <a:pt x="f6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Freeform 12"/>
          <p:cNvSpPr/>
          <p:nvPr/>
        </p:nvSpPr>
        <p:spPr>
          <a:xfrm>
            <a:off x="5943600" y="1752603"/>
            <a:ext cx="3200400" cy="2514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6"/>
              <a:gd name="f7" fmla="val 1584"/>
              <a:gd name="f8" fmla="val 48"/>
              <a:gd name="f9" fmla="+- 0 0 -90"/>
              <a:gd name="f10" fmla="*/ f3 1 2016"/>
              <a:gd name="f11" fmla="*/ f4 1 1584"/>
              <a:gd name="f12" fmla="+- f7 0 f5"/>
              <a:gd name="f13" fmla="+- f6 0 f5"/>
              <a:gd name="f14" fmla="*/ f9 f0 1"/>
              <a:gd name="f15" fmla="*/ f13 1 2016"/>
              <a:gd name="f16" fmla="*/ f12 1 1584"/>
              <a:gd name="f17" fmla="*/ f14 1 f2"/>
              <a:gd name="f18" fmla="*/ 2016 1 f15"/>
              <a:gd name="f19" fmla="*/ 0 1 f16"/>
              <a:gd name="f20" fmla="*/ 0 1 f15"/>
              <a:gd name="f21" fmla="*/ 1584 1 f16"/>
              <a:gd name="f22" fmla="*/ 48 1 f16"/>
              <a:gd name="f23" fmla="+- f17 0 f1"/>
              <a:gd name="f24" fmla="*/ f20 f10 1"/>
              <a:gd name="f25" fmla="*/ f18 f10 1"/>
              <a:gd name="f26" fmla="*/ f21 f11 1"/>
              <a:gd name="f27" fmla="*/ f19 f11 1"/>
              <a:gd name="f28" fmla="*/ f22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5" y="f27"/>
              </a:cxn>
              <a:cxn ang="f23">
                <a:pos x="f24" y="f26"/>
              </a:cxn>
              <a:cxn ang="f23">
                <a:pos x="f25" y="f28"/>
              </a:cxn>
              <a:cxn ang="f23">
                <a:pos x="f25" y="f27"/>
              </a:cxn>
            </a:cxnLst>
            <a:rect l="f24" t="f27" r="f25" b="f26"/>
            <a:pathLst>
              <a:path w="2016" h="1584">
                <a:moveTo>
                  <a:pt x="f6" y="f5"/>
                </a:moveTo>
                <a:lnTo>
                  <a:pt x="f5" y="f7"/>
                </a:lnTo>
                <a:lnTo>
                  <a:pt x="f6" y="f8"/>
                </a:lnTo>
                <a:lnTo>
                  <a:pt x="f6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Freeform 13"/>
          <p:cNvSpPr/>
          <p:nvPr/>
        </p:nvSpPr>
        <p:spPr>
          <a:xfrm>
            <a:off x="990596" y="4267203"/>
            <a:ext cx="4953003" cy="2590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20"/>
              <a:gd name="f7" fmla="val 1632"/>
              <a:gd name="f8" fmla="val 1056"/>
              <a:gd name="f9" fmla="+- 0 0 -90"/>
              <a:gd name="f10" fmla="*/ f3 1 3120"/>
              <a:gd name="f11" fmla="*/ f4 1 1632"/>
              <a:gd name="f12" fmla="+- f7 0 f5"/>
              <a:gd name="f13" fmla="+- f6 0 f5"/>
              <a:gd name="f14" fmla="*/ f9 f0 1"/>
              <a:gd name="f15" fmla="*/ f13 1 3120"/>
              <a:gd name="f16" fmla="*/ f12 1 1632"/>
              <a:gd name="f17" fmla="*/ f14 1 f2"/>
              <a:gd name="f18" fmla="*/ 0 1 f15"/>
              <a:gd name="f19" fmla="*/ 1632 1 f16"/>
              <a:gd name="f20" fmla="*/ 3120 1 f15"/>
              <a:gd name="f21" fmla="*/ 0 1 f16"/>
              <a:gd name="f22" fmla="*/ 1056 1 f15"/>
              <a:gd name="f23" fmla="+- f17 0 f1"/>
              <a:gd name="f24" fmla="*/ f18 f10 1"/>
              <a:gd name="f25" fmla="*/ f20 f10 1"/>
              <a:gd name="f26" fmla="*/ f19 f11 1"/>
              <a:gd name="f27" fmla="*/ f21 f11 1"/>
              <a:gd name="f28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6"/>
              </a:cxn>
              <a:cxn ang="f23">
                <a:pos x="f25" y="f27"/>
              </a:cxn>
              <a:cxn ang="f23">
                <a:pos x="f28" y="f26"/>
              </a:cxn>
              <a:cxn ang="f23">
                <a:pos x="f24" y="f26"/>
              </a:cxn>
            </a:cxnLst>
            <a:rect l="f24" t="f27" r="f25" b="f26"/>
            <a:pathLst>
              <a:path w="3120" h="1632">
                <a:moveTo>
                  <a:pt x="f5" y="f7"/>
                </a:moveTo>
                <a:lnTo>
                  <a:pt x="f6" y="f5"/>
                </a:ln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Freeform 14"/>
          <p:cNvSpPr/>
          <p:nvPr/>
        </p:nvSpPr>
        <p:spPr>
          <a:xfrm>
            <a:off x="533396" y="4267203"/>
            <a:ext cx="5333996" cy="2590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60"/>
              <a:gd name="f7" fmla="val 1632"/>
              <a:gd name="f8" fmla="val 144"/>
              <a:gd name="f9" fmla="+- 0 0 -90"/>
              <a:gd name="f10" fmla="*/ f3 1 3360"/>
              <a:gd name="f11" fmla="*/ f4 1 1632"/>
              <a:gd name="f12" fmla="+- f7 0 f5"/>
              <a:gd name="f13" fmla="+- f6 0 f5"/>
              <a:gd name="f14" fmla="*/ f9 f0 1"/>
              <a:gd name="f15" fmla="*/ f13 1 3360"/>
              <a:gd name="f16" fmla="*/ f12 1 1632"/>
              <a:gd name="f17" fmla="*/ f14 1 f2"/>
              <a:gd name="f18" fmla="*/ 0 1 f15"/>
              <a:gd name="f19" fmla="*/ 1632 1 f16"/>
              <a:gd name="f20" fmla="*/ 3360 1 f15"/>
              <a:gd name="f21" fmla="*/ 0 1 f16"/>
              <a:gd name="f22" fmla="*/ 144 1 f15"/>
              <a:gd name="f23" fmla="+- f17 0 f1"/>
              <a:gd name="f24" fmla="*/ f18 f10 1"/>
              <a:gd name="f25" fmla="*/ f20 f10 1"/>
              <a:gd name="f26" fmla="*/ f19 f11 1"/>
              <a:gd name="f27" fmla="*/ f21 f11 1"/>
              <a:gd name="f28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6"/>
              </a:cxn>
              <a:cxn ang="f23">
                <a:pos x="f25" y="f27"/>
              </a:cxn>
              <a:cxn ang="f23">
                <a:pos x="f28" y="f26"/>
              </a:cxn>
              <a:cxn ang="f23">
                <a:pos x="f24" y="f26"/>
              </a:cxn>
            </a:cxnLst>
            <a:rect l="f24" t="f27" r="f25" b="f26"/>
            <a:pathLst>
              <a:path w="3360" h="1632">
                <a:moveTo>
                  <a:pt x="f5" y="f7"/>
                </a:moveTo>
                <a:lnTo>
                  <a:pt x="f6" y="f5"/>
                </a:ln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Freeform 15"/>
          <p:cNvSpPr/>
          <p:nvPr/>
        </p:nvSpPr>
        <p:spPr>
          <a:xfrm>
            <a:off x="366710" y="2438403"/>
            <a:ext cx="5638803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52"/>
              <a:gd name="f7" fmla="val 1152"/>
              <a:gd name="f8" fmla="val 3504"/>
              <a:gd name="f9" fmla="val 384"/>
              <a:gd name="f10" fmla="+- 0 0 -90"/>
              <a:gd name="f11" fmla="*/ f3 1 3552"/>
              <a:gd name="f12" fmla="*/ f4 1 1152"/>
              <a:gd name="f13" fmla="+- f7 0 f5"/>
              <a:gd name="f14" fmla="+- f6 0 f5"/>
              <a:gd name="f15" fmla="*/ f10 f0 1"/>
              <a:gd name="f16" fmla="*/ f14 1 3552"/>
              <a:gd name="f17" fmla="*/ f13 1 1152"/>
              <a:gd name="f18" fmla="*/ f15 1 f2"/>
              <a:gd name="f19" fmla="*/ 0 1 f16"/>
              <a:gd name="f20" fmla="*/ 0 1 f17"/>
              <a:gd name="f21" fmla="*/ 3552 1 f16"/>
              <a:gd name="f22" fmla="*/ 1152 1 f17"/>
              <a:gd name="f23" fmla="*/ 384 1 f17"/>
              <a:gd name="f24" fmla="+- f18 0 f1"/>
              <a:gd name="f25" fmla="*/ f19 f11 1"/>
              <a:gd name="f26" fmla="*/ f21 f11 1"/>
              <a:gd name="f27" fmla="*/ f22 f12 1"/>
              <a:gd name="f28" fmla="*/ f20 f12 1"/>
              <a:gd name="f29" fmla="*/ f23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25" y="f28"/>
              </a:cxn>
              <a:cxn ang="f24">
                <a:pos x="f26" y="f27"/>
              </a:cxn>
              <a:cxn ang="f24">
                <a:pos x="f25" y="f29"/>
              </a:cxn>
              <a:cxn ang="f24">
                <a:pos x="f25" y="f28"/>
              </a:cxn>
            </a:cxnLst>
            <a:rect l="f25" t="f28" r="f26" b="f27"/>
            <a:pathLst>
              <a:path w="3552" h="1152">
                <a:moveTo>
                  <a:pt x="f5" y="f5"/>
                </a:moveTo>
                <a:lnTo>
                  <a:pt x="f8" y="f7"/>
                </a:lnTo>
                <a:lnTo>
                  <a:pt x="f5" y="f9"/>
                </a:lnTo>
                <a:lnTo>
                  <a:pt x="f5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Freeform 16"/>
          <p:cNvSpPr/>
          <p:nvPr/>
        </p:nvSpPr>
        <p:spPr>
          <a:xfrm>
            <a:off x="366710" y="2133596"/>
            <a:ext cx="5638803" cy="21335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52"/>
              <a:gd name="f7" fmla="val 1344"/>
              <a:gd name="f8" fmla="val 48"/>
              <a:gd name="f9" fmla="+- 0 0 -90"/>
              <a:gd name="f10" fmla="*/ f3 1 3552"/>
              <a:gd name="f11" fmla="*/ f4 1 1344"/>
              <a:gd name="f12" fmla="+- f7 0 f5"/>
              <a:gd name="f13" fmla="+- f6 0 f5"/>
              <a:gd name="f14" fmla="*/ f9 f0 1"/>
              <a:gd name="f15" fmla="*/ f13 1 3552"/>
              <a:gd name="f16" fmla="*/ f12 1 1344"/>
              <a:gd name="f17" fmla="*/ f14 1 f2"/>
              <a:gd name="f18" fmla="*/ 0 1 f15"/>
              <a:gd name="f19" fmla="*/ 0 1 f16"/>
              <a:gd name="f20" fmla="*/ 3552 1 f15"/>
              <a:gd name="f21" fmla="*/ 1344 1 f16"/>
              <a:gd name="f22" fmla="*/ 48 1 f16"/>
              <a:gd name="f23" fmla="+- f17 0 f1"/>
              <a:gd name="f24" fmla="*/ f18 f10 1"/>
              <a:gd name="f25" fmla="*/ f20 f10 1"/>
              <a:gd name="f26" fmla="*/ f21 f11 1"/>
              <a:gd name="f27" fmla="*/ f19 f11 1"/>
              <a:gd name="f28" fmla="*/ f22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7"/>
              </a:cxn>
              <a:cxn ang="f23">
                <a:pos x="f25" y="f26"/>
              </a:cxn>
              <a:cxn ang="f23">
                <a:pos x="f24" y="f28"/>
              </a:cxn>
              <a:cxn ang="f23">
                <a:pos x="f24" y="f27"/>
              </a:cxn>
            </a:cxnLst>
            <a:rect l="f24" t="f27" r="f25" b="f26"/>
            <a:pathLst>
              <a:path w="3552" h="1344">
                <a:moveTo>
                  <a:pt x="f5" y="f5"/>
                </a:moveTo>
                <a:lnTo>
                  <a:pt x="f6" y="f7"/>
                </a:lnTo>
                <a:lnTo>
                  <a:pt x="f5" y="f8"/>
                </a:lnTo>
                <a:lnTo>
                  <a:pt x="f5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Freeform 17"/>
          <p:cNvSpPr/>
          <p:nvPr/>
        </p:nvSpPr>
        <p:spPr>
          <a:xfrm>
            <a:off x="4572000" y="4267203"/>
            <a:ext cx="1371600" cy="2590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4"/>
              <a:gd name="f7" fmla="val 1632"/>
              <a:gd name="f8" fmla="val 96"/>
              <a:gd name="f9" fmla="+- 0 0 -90"/>
              <a:gd name="f10" fmla="*/ f3 1 864"/>
              <a:gd name="f11" fmla="*/ f4 1 1632"/>
              <a:gd name="f12" fmla="+- f7 0 f5"/>
              <a:gd name="f13" fmla="+- f6 0 f5"/>
              <a:gd name="f14" fmla="*/ f9 f0 1"/>
              <a:gd name="f15" fmla="*/ f13 1 864"/>
              <a:gd name="f16" fmla="*/ f12 1 1632"/>
              <a:gd name="f17" fmla="*/ f14 1 f2"/>
              <a:gd name="f18" fmla="*/ 0 1 f15"/>
              <a:gd name="f19" fmla="*/ 1632 1 f16"/>
              <a:gd name="f20" fmla="*/ 96 1 f15"/>
              <a:gd name="f21" fmla="*/ 864 1 f15"/>
              <a:gd name="f22" fmla="*/ 0 1 f16"/>
              <a:gd name="f23" fmla="+- f17 0 f1"/>
              <a:gd name="f24" fmla="*/ f18 f10 1"/>
              <a:gd name="f25" fmla="*/ f21 f10 1"/>
              <a:gd name="f26" fmla="*/ f19 f11 1"/>
              <a:gd name="f27" fmla="*/ f22 f11 1"/>
              <a:gd name="f28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6"/>
              </a:cxn>
              <a:cxn ang="f23">
                <a:pos x="f28" y="f26"/>
              </a:cxn>
              <a:cxn ang="f23">
                <a:pos x="f25" y="f27"/>
              </a:cxn>
              <a:cxn ang="f23">
                <a:pos x="f24" y="f26"/>
              </a:cxn>
            </a:cxnLst>
            <a:rect l="f24" t="f27" r="f25" b="f26"/>
            <a:pathLst>
              <a:path w="864" h="1632">
                <a:moveTo>
                  <a:pt x="f5" y="f7"/>
                </a:moveTo>
                <a:lnTo>
                  <a:pt x="f8" y="f7"/>
                </a:lnTo>
                <a:lnTo>
                  <a:pt x="f6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586986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Rectangle 18"/>
          <p:cNvSpPr/>
          <p:nvPr/>
        </p:nvSpPr>
        <p:spPr>
          <a:xfrm>
            <a:off x="363538" y="401641"/>
            <a:ext cx="8504240" cy="887416"/>
          </a:xfrm>
          <a:prstGeom prst="rect">
            <a:avLst/>
          </a:prstGeom>
          <a:solidFill>
            <a:srgbClr val="586986">
              <a:alpha val="4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" name="Rectangle 19"/>
          <p:cNvSpPr/>
          <p:nvPr/>
        </p:nvSpPr>
        <p:spPr>
          <a:xfrm flipH="1">
            <a:off x="371475" y="681035"/>
            <a:ext cx="26983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9" name="Rectangle 20"/>
          <p:cNvSpPr/>
          <p:nvPr/>
        </p:nvSpPr>
        <p:spPr>
          <a:xfrm flipH="1">
            <a:off x="411159" y="681035"/>
            <a:ext cx="26983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0" name="Rectangle 21"/>
          <p:cNvSpPr/>
          <p:nvPr/>
        </p:nvSpPr>
        <p:spPr>
          <a:xfrm flipH="1">
            <a:off x="447671" y="681035"/>
            <a:ext cx="9528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1" name="Rectangle 22"/>
          <p:cNvSpPr/>
          <p:nvPr/>
        </p:nvSpPr>
        <p:spPr>
          <a:xfrm flipH="1">
            <a:off x="476246" y="681035"/>
            <a:ext cx="9528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2" name="Rectangle 23"/>
          <p:cNvSpPr/>
          <p:nvPr/>
        </p:nvSpPr>
        <p:spPr>
          <a:xfrm>
            <a:off x="500067" y="681035"/>
            <a:ext cx="36511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1"/>
          </p:nvPr>
        </p:nvSpPr>
        <p:spPr>
          <a:xfrm>
            <a:off x="706904" y="1351675"/>
            <a:ext cx="5718044" cy="977484"/>
          </a:xfrm>
        </p:spPr>
        <p:txBody>
          <a:bodyPr lIns="82296" bIns="0"/>
          <a:lstStyle>
            <a:lvl1pPr marL="54864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 txBox="1">
            <a:spLocks noGrp="1"/>
          </p:cNvSpPr>
          <p:nvPr>
            <p:ph type="title"/>
          </p:nvPr>
        </p:nvSpPr>
        <p:spPr>
          <a:xfrm>
            <a:off x="706904" y="512064"/>
            <a:ext cx="8156448" cy="777240"/>
          </a:xfrm>
        </p:spPr>
        <p:txBody>
          <a:bodyPr tIns="64008"/>
          <a:lstStyle>
            <a:lvl1pPr>
              <a:defRPr sz="3800" spc="-1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2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2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A0A7C72-D6F3-4577-BFF8-7FF864FF546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1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4341" y="1770497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55347" y="1770497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77575A5-707A-4F20-92AA-5FABE1B77E6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4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401641"/>
            <a:ext cx="8867778" cy="887416"/>
          </a:xfrm>
          <a:prstGeom prst="rect">
            <a:avLst/>
          </a:prstGeom>
          <a:solidFill>
            <a:srgbClr val="586986">
              <a:alpha val="4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87316" y="681035"/>
            <a:ext cx="46040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47621" y="681035"/>
            <a:ext cx="26983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28575" y="681035"/>
            <a:ext cx="9528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681035"/>
            <a:ext cx="9528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" name="Rectangle 11"/>
          <p:cNvSpPr/>
          <p:nvPr/>
        </p:nvSpPr>
        <p:spPr>
          <a:xfrm flipH="1">
            <a:off x="149220" y="681035"/>
            <a:ext cx="28575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" name="Rectangle 12"/>
          <p:cNvSpPr/>
          <p:nvPr/>
        </p:nvSpPr>
        <p:spPr>
          <a:xfrm flipH="1">
            <a:off x="188915" y="681035"/>
            <a:ext cx="28575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" name="Rectangle 13"/>
          <p:cNvSpPr/>
          <p:nvPr/>
        </p:nvSpPr>
        <p:spPr>
          <a:xfrm flipH="1">
            <a:off x="227008" y="681035"/>
            <a:ext cx="9528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" name="Rectangle 14"/>
          <p:cNvSpPr/>
          <p:nvPr/>
        </p:nvSpPr>
        <p:spPr>
          <a:xfrm flipH="1">
            <a:off x="255583" y="681035"/>
            <a:ext cx="7936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279404" y="681035"/>
            <a:ext cx="36511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504821" y="512064"/>
            <a:ext cx="77724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809753"/>
            <a:ext cx="4040184" cy="639759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rgbClr val="EA157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 txBox="1">
            <a:spLocks noGrp="1"/>
          </p:cNvSpPr>
          <p:nvPr>
            <p:ph type="body" idx="3"/>
          </p:nvPr>
        </p:nvSpPr>
        <p:spPr>
          <a:xfrm>
            <a:off x="4645023" y="1809753"/>
            <a:ext cx="4041776" cy="639759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rgbClr val="EA157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 txBox="1">
            <a:spLocks noGrp="1"/>
          </p:cNvSpPr>
          <p:nvPr>
            <p:ph idx="2"/>
          </p:nvPr>
        </p:nvSpPr>
        <p:spPr>
          <a:xfrm>
            <a:off x="457200" y="2459041"/>
            <a:ext cx="4040184" cy="3959352"/>
          </a:xfrm>
        </p:spPr>
        <p:txBody>
          <a:bodyPr/>
          <a:lstStyle>
            <a:lvl1pPr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459041"/>
            <a:ext cx="4041776" cy="3959352"/>
          </a:xfrm>
        </p:spPr>
        <p:txBody>
          <a:bodyPr/>
          <a:lstStyle>
            <a:lvl1pPr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1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1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EB74774-3AD1-4A12-8E26-7659A2D467A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40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38D4349-662B-4519-A2AB-F3E5D069320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9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1B1308B-B6A1-4D44-9158-73C9EA1026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4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9325E5-3524-491D-950C-1AA493042E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273048"/>
            <a:ext cx="8229600" cy="1162046"/>
          </a:xfr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2"/>
          </p:nvPr>
        </p:nvSpPr>
        <p:spPr>
          <a:xfrm>
            <a:off x="685800" y="1435095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429000" y="1435095"/>
            <a:ext cx="5486400" cy="4572000"/>
          </a:xfrm>
        </p:spPr>
        <p:txBody>
          <a:bodyPr/>
          <a:lstStyle>
            <a:lvl1pPr>
              <a:defRPr sz="3200"/>
            </a:lvl1pPr>
            <a:lvl2pPr>
              <a:spcBef>
                <a:spcPts val="700"/>
              </a:spcBef>
              <a:defRPr sz="2800"/>
            </a:lvl2pPr>
            <a:lvl3pPr>
              <a:defRPr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331CEF0-47D9-46A9-8D2F-78E047EC2E8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0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68302" y="0"/>
            <a:ext cx="8777289" cy="1878013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cxnSp>
        <p:nvCxnSpPr>
          <p:cNvPr id="3" name="Straight Connector 5"/>
          <p:cNvCxnSpPr/>
          <p:nvPr/>
        </p:nvCxnSpPr>
        <p:spPr>
          <a:xfrm>
            <a:off x="363538" y="1884358"/>
            <a:ext cx="8782053" cy="0"/>
          </a:xfrm>
          <a:prstGeom prst="straightConnector1">
            <a:avLst/>
          </a:prstGeom>
          <a:noFill/>
          <a:ln w="19046">
            <a:solidFill>
              <a:srgbClr val="FFFFFF"/>
            </a:solidFill>
            <a:prstDash val="solid"/>
            <a:miter/>
          </a:ln>
        </p:spPr>
      </p:cxnSp>
      <p:grpSp>
        <p:nvGrpSpPr>
          <p:cNvPr id="4" name="Group 19"/>
          <p:cNvGrpSpPr/>
          <p:nvPr/>
        </p:nvGrpSpPr>
        <p:grpSpPr>
          <a:xfrm>
            <a:off x="8516941" y="1217615"/>
            <a:ext cx="150812" cy="131765"/>
            <a:chOff x="8516941" y="1217615"/>
            <a:chExt cx="150812" cy="131765"/>
          </a:xfrm>
        </p:grpSpPr>
        <p:cxnSp>
          <p:nvCxnSpPr>
            <p:cNvPr id="5" name="Straight Connector 7"/>
            <p:cNvCxnSpPr/>
            <p:nvPr/>
          </p:nvCxnSpPr>
          <p:spPr>
            <a:xfrm>
              <a:off x="8594719" y="1217615"/>
              <a:ext cx="73034" cy="65087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6" name="Straight Connector 8"/>
            <p:cNvCxnSpPr/>
            <p:nvPr/>
          </p:nvCxnSpPr>
          <p:spPr>
            <a:xfrm>
              <a:off x="8516941" y="1282702"/>
              <a:ext cx="103180" cy="0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7" name="Straight Connector 9"/>
            <p:cNvCxnSpPr/>
            <p:nvPr/>
          </p:nvCxnSpPr>
          <p:spPr>
            <a:xfrm rot="10800009" flipH="1">
              <a:off x="8594729" y="1282702"/>
              <a:ext cx="73024" cy="66678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</p:grpSp>
      <p:grpSp>
        <p:nvGrpSpPr>
          <p:cNvPr id="8" name="Group 25"/>
          <p:cNvGrpSpPr/>
          <p:nvPr/>
        </p:nvGrpSpPr>
        <p:grpSpPr>
          <a:xfrm>
            <a:off x="8669334" y="1370008"/>
            <a:ext cx="150812" cy="131610"/>
            <a:chOff x="8669334" y="1370008"/>
            <a:chExt cx="150812" cy="131610"/>
          </a:xfrm>
        </p:grpSpPr>
        <p:cxnSp>
          <p:nvCxnSpPr>
            <p:cNvPr id="9" name="Straight Connector 11"/>
            <p:cNvCxnSpPr/>
            <p:nvPr/>
          </p:nvCxnSpPr>
          <p:spPr>
            <a:xfrm>
              <a:off x="8747122" y="1370008"/>
              <a:ext cx="73024" cy="65087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10" name="Straight Connector 12"/>
            <p:cNvCxnSpPr/>
            <p:nvPr/>
          </p:nvCxnSpPr>
          <p:spPr>
            <a:xfrm>
              <a:off x="8669334" y="1435095"/>
              <a:ext cx="103191" cy="0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11" name="Straight Connector 13"/>
            <p:cNvCxnSpPr/>
            <p:nvPr/>
          </p:nvCxnSpPr>
          <p:spPr>
            <a:xfrm rot="10800009" flipH="1">
              <a:off x="8747122" y="1434949"/>
              <a:ext cx="73024" cy="66669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</p:grpSp>
      <p:grpSp>
        <p:nvGrpSpPr>
          <p:cNvPr id="12" name="Group 29"/>
          <p:cNvGrpSpPr/>
          <p:nvPr/>
        </p:nvGrpSpPr>
        <p:grpSpPr>
          <a:xfrm>
            <a:off x="8321670" y="1473198"/>
            <a:ext cx="150822" cy="131767"/>
            <a:chOff x="8321670" y="1473198"/>
            <a:chExt cx="150822" cy="131767"/>
          </a:xfrm>
        </p:grpSpPr>
        <p:cxnSp>
          <p:nvCxnSpPr>
            <p:cNvPr id="13" name="Straight Connector 15"/>
            <p:cNvCxnSpPr/>
            <p:nvPr/>
          </p:nvCxnSpPr>
          <p:spPr>
            <a:xfrm>
              <a:off x="8399458" y="1473198"/>
              <a:ext cx="73034" cy="65087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14" name="Straight Connector 16"/>
            <p:cNvCxnSpPr/>
            <p:nvPr/>
          </p:nvCxnSpPr>
          <p:spPr>
            <a:xfrm>
              <a:off x="8321670" y="1538285"/>
              <a:ext cx="103190" cy="0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15" name="Straight Connector 17"/>
            <p:cNvCxnSpPr/>
            <p:nvPr/>
          </p:nvCxnSpPr>
          <p:spPr>
            <a:xfrm rot="10800009" flipH="1">
              <a:off x="8399303" y="1538286"/>
              <a:ext cx="73033" cy="66679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</p:grpSp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914400" y="441252"/>
            <a:ext cx="6858000" cy="701747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68027" y="1893777"/>
            <a:ext cx="8778240" cy="4960144"/>
          </a:xfrm>
          <a:solidFill>
            <a:srgbClr val="4E5B6F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8" name="Text Placeholder 3"/>
          <p:cNvSpPr txBox="1">
            <a:spLocks noGrp="1"/>
          </p:cNvSpPr>
          <p:nvPr>
            <p:ph type="body" idx="2"/>
          </p:nvPr>
        </p:nvSpPr>
        <p:spPr>
          <a:xfrm>
            <a:off x="914400" y="1150141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6476996" y="55558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20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914400" y="55558"/>
            <a:ext cx="5562596" cy="365129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21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8610603" y="55558"/>
            <a:ext cx="457200" cy="365129"/>
          </a:xfrm>
        </p:spPr>
        <p:txBody>
          <a:bodyPr/>
          <a:lstStyle>
            <a:lvl1pPr>
              <a:defRPr/>
            </a:lvl1pPr>
          </a:lstStyle>
          <a:p>
            <a:fld id="{AF2F1A9F-BA3D-42CE-A132-613B97B7EF8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23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1BE3FE4-4932-42C8-9880-D27A5F927D5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1981203" cy="5851529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5867403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38892A88-1D96-4B27-A46B-FB387FF9FA3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3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307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307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54A06DF-6AB4-438C-BD14-B05992EDC5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34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4829175" y="1073148"/>
            <a:ext cx="4321170" cy="5791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36"/>
              <a:gd name="f7" fmla="val 3648"/>
              <a:gd name="f8" fmla="val 720"/>
              <a:gd name="f9" fmla="val 2016"/>
              <a:gd name="f10" fmla="val 672"/>
              <a:gd name="f11" fmla="val 744"/>
              <a:gd name="f12" fmla="val 2038"/>
              <a:gd name="f13" fmla="val 48"/>
              <a:gd name="f14" fmla="+- 0 0 -90"/>
              <a:gd name="f15" fmla="*/ f3 1 2736"/>
              <a:gd name="f16" fmla="*/ f4 1 3648"/>
              <a:gd name="f17" fmla="+- f7 0 f5"/>
              <a:gd name="f18" fmla="+- f6 0 f5"/>
              <a:gd name="f19" fmla="*/ f14 f0 1"/>
              <a:gd name="f20" fmla="*/ f18 1 2736"/>
              <a:gd name="f21" fmla="*/ f17 1 3648"/>
              <a:gd name="f22" fmla="*/ f19 1 f2"/>
              <a:gd name="f23" fmla="*/ 0 1 f20"/>
              <a:gd name="f24" fmla="*/ 3648 1 f21"/>
              <a:gd name="f25" fmla="*/ 720 1 f20"/>
              <a:gd name="f26" fmla="*/ 2016 1 f21"/>
              <a:gd name="f27" fmla="*/ 2736 1 f20"/>
              <a:gd name="f28" fmla="*/ 0 1 f21"/>
              <a:gd name="f29" fmla="*/ 96 1 f21"/>
              <a:gd name="f30" fmla="*/ 744 1 f20"/>
              <a:gd name="f31" fmla="*/ 2038 1 f21"/>
              <a:gd name="f32" fmla="*/ 48 1 f20"/>
              <a:gd name="f33" fmla="+- f22 0 f1"/>
              <a:gd name="f34" fmla="*/ f23 f15 1"/>
              <a:gd name="f35" fmla="*/ f27 f15 1"/>
              <a:gd name="f36" fmla="*/ f24 f16 1"/>
              <a:gd name="f37" fmla="*/ f28 f16 1"/>
              <a:gd name="f38" fmla="*/ f25 f15 1"/>
              <a:gd name="f39" fmla="*/ f26 f16 1"/>
              <a:gd name="f40" fmla="*/ f29 f16 1"/>
              <a:gd name="f41" fmla="*/ f30 f15 1"/>
              <a:gd name="f42" fmla="*/ f31 f16 1"/>
              <a:gd name="f43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34" y="f36"/>
              </a:cxn>
              <a:cxn ang="f33">
                <a:pos x="f38" y="f39"/>
              </a:cxn>
              <a:cxn ang="f33">
                <a:pos x="f35" y="f37"/>
              </a:cxn>
              <a:cxn ang="f33">
                <a:pos x="f35" y="f40"/>
              </a:cxn>
              <a:cxn ang="f33">
                <a:pos x="f41" y="f42"/>
              </a:cxn>
              <a:cxn ang="f33">
                <a:pos x="f43" y="f36"/>
              </a:cxn>
              <a:cxn ang="f33">
                <a:pos x="f34" y="f36"/>
              </a:cxn>
            </a:cxnLst>
            <a:rect l="f34" t="f37" r="f35" b="f36"/>
            <a:pathLst>
              <a:path w="2736" h="3648">
                <a:moveTo>
                  <a:pt x="f5" y="f7"/>
                </a:moveTo>
                <a:lnTo>
                  <a:pt x="f8" y="f9"/>
                </a:lnTo>
                <a:lnTo>
                  <a:pt x="f6" y="f10"/>
                </a:lnTo>
                <a:lnTo>
                  <a:pt x="f6" y="f8"/>
                </a:lnTo>
                <a:lnTo>
                  <a:pt x="f11" y="f12"/>
                </a:lnTo>
                <a:lnTo>
                  <a:pt x="f13" y="f7"/>
                </a:lnTo>
                <a:lnTo>
                  <a:pt x="f13" y="f7"/>
                </a:lnTo>
                <a:close/>
              </a:path>
            </a:pathLst>
          </a:custGeom>
          <a:noFill/>
          <a:ln w="3172">
            <a:solidFill>
              <a:srgbClr val="EA157A">
                <a:alpha val="5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3" name="Freeform 4"/>
          <p:cNvSpPr/>
          <p:nvPr/>
        </p:nvSpPr>
        <p:spPr>
          <a:xfrm>
            <a:off x="374647" y="0"/>
            <a:ext cx="5513383" cy="66151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04"/>
              <a:gd name="f7" fmla="val 4128"/>
              <a:gd name="f8" fmla="val 4080"/>
              <a:gd name="f9" fmla="val 2640"/>
              <a:gd name="f10" fmla="val 2880"/>
              <a:gd name="f11" fmla="val 2832"/>
              <a:gd name="f12" fmla="val 3465"/>
              <a:gd name="f13" fmla="val 2619"/>
              <a:gd name="f14" fmla="+- 0 0 -90"/>
              <a:gd name="f15" fmla="*/ f3 1 3504"/>
              <a:gd name="f16" fmla="*/ f4 1 4128"/>
              <a:gd name="f17" fmla="+- f7 0 f5"/>
              <a:gd name="f18" fmla="+- f6 0 f5"/>
              <a:gd name="f19" fmla="*/ f14 f0 1"/>
              <a:gd name="f20" fmla="*/ f18 1 3504"/>
              <a:gd name="f21" fmla="*/ f17 1 4128"/>
              <a:gd name="f22" fmla="*/ f19 1 f2"/>
              <a:gd name="f23" fmla="*/ 0 1 f20"/>
              <a:gd name="f24" fmla="*/ 4080 1 f21"/>
              <a:gd name="f25" fmla="*/ 4128 1 f21"/>
              <a:gd name="f26" fmla="*/ 3504 1 f20"/>
              <a:gd name="f27" fmla="*/ 2640 1 f21"/>
              <a:gd name="f28" fmla="*/ 2880 1 f20"/>
              <a:gd name="f29" fmla="*/ 0 1 f21"/>
              <a:gd name="f30" fmla="*/ 2832 1 f20"/>
              <a:gd name="f31" fmla="*/ 3465 1 f20"/>
              <a:gd name="f32" fmla="*/ 2619 1 f21"/>
              <a:gd name="f33" fmla="+- f22 0 f1"/>
              <a:gd name="f34" fmla="*/ f23 f15 1"/>
              <a:gd name="f35" fmla="*/ f26 f15 1"/>
              <a:gd name="f36" fmla="*/ f25 f16 1"/>
              <a:gd name="f37" fmla="*/ f29 f16 1"/>
              <a:gd name="f38" fmla="*/ f24 f16 1"/>
              <a:gd name="f39" fmla="*/ f27 f16 1"/>
              <a:gd name="f40" fmla="*/ f28 f15 1"/>
              <a:gd name="f41" fmla="*/ f30 f15 1"/>
              <a:gd name="f42" fmla="*/ f31 f15 1"/>
              <a:gd name="f43" fmla="*/ f3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34" y="f38"/>
              </a:cxn>
              <a:cxn ang="f33">
                <a:pos x="f34" y="f36"/>
              </a:cxn>
              <a:cxn ang="f33">
                <a:pos x="f35" y="f39"/>
              </a:cxn>
              <a:cxn ang="f33">
                <a:pos x="f40" y="f37"/>
              </a:cxn>
              <a:cxn ang="f33">
                <a:pos x="f41" y="f37"/>
              </a:cxn>
              <a:cxn ang="f33">
                <a:pos x="f42" y="f43"/>
              </a:cxn>
              <a:cxn ang="f33">
                <a:pos x="f34" y="f38"/>
              </a:cxn>
            </a:cxnLst>
            <a:rect l="f34" t="f37" r="f35" b="f36"/>
            <a:pathLst>
              <a:path w="3504" h="4128">
                <a:moveTo>
                  <a:pt x="f5" y="f8"/>
                </a:moveTo>
                <a:lnTo>
                  <a:pt x="f5" y="f7"/>
                </a:lnTo>
                <a:lnTo>
                  <a:pt x="f6" y="f9"/>
                </a:lnTo>
                <a:lnTo>
                  <a:pt x="f10" y="f5"/>
                </a:lnTo>
                <a:lnTo>
                  <a:pt x="f11" y="f5"/>
                </a:lnTo>
                <a:lnTo>
                  <a:pt x="f12" y="f13"/>
                </a:lnTo>
                <a:lnTo>
                  <a:pt x="f5" y="f8"/>
                </a:lnTo>
                <a:close/>
              </a:path>
            </a:pathLst>
          </a:custGeom>
          <a:noFill/>
          <a:ln w="3172">
            <a:solidFill>
              <a:srgbClr val="EA157A">
                <a:alpha val="5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4" name="Freeform 5"/>
          <p:cNvSpPr/>
          <p:nvPr/>
        </p:nvSpPr>
        <p:spPr>
          <a:xfrm rot="5236410">
            <a:off x="4461517" y="1483518"/>
            <a:ext cx="4114800" cy="1189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52"/>
              <a:gd name="f7" fmla="val 1344"/>
              <a:gd name="f8" fmla="val 48"/>
              <a:gd name="f9" fmla="+- 0 0 -90"/>
              <a:gd name="f10" fmla="*/ f3 1 3552"/>
              <a:gd name="f11" fmla="*/ f4 1 1344"/>
              <a:gd name="f12" fmla="+- f7 0 f5"/>
              <a:gd name="f13" fmla="+- f6 0 f5"/>
              <a:gd name="f14" fmla="*/ f9 f0 1"/>
              <a:gd name="f15" fmla="*/ f13 1 3552"/>
              <a:gd name="f16" fmla="*/ f12 1 1344"/>
              <a:gd name="f17" fmla="*/ f14 1 f2"/>
              <a:gd name="f18" fmla="*/ 0 1 f15"/>
              <a:gd name="f19" fmla="*/ 0 1 f16"/>
              <a:gd name="f20" fmla="*/ 3552 1 f15"/>
              <a:gd name="f21" fmla="*/ 1344 1 f16"/>
              <a:gd name="f22" fmla="*/ 48 1 f16"/>
              <a:gd name="f23" fmla="+- f17 0 f1"/>
              <a:gd name="f24" fmla="*/ f18 f10 1"/>
              <a:gd name="f25" fmla="*/ f20 f10 1"/>
              <a:gd name="f26" fmla="*/ f21 f11 1"/>
              <a:gd name="f27" fmla="*/ f19 f11 1"/>
              <a:gd name="f28" fmla="*/ f22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7"/>
              </a:cxn>
              <a:cxn ang="f23">
                <a:pos x="f25" y="f26"/>
              </a:cxn>
              <a:cxn ang="f23">
                <a:pos x="f24" y="f28"/>
              </a:cxn>
              <a:cxn ang="f23">
                <a:pos x="f24" y="f27"/>
              </a:cxn>
            </a:cxnLst>
            <a:rect l="f24" t="f27" r="f25" b="f26"/>
            <a:pathLst>
              <a:path w="3552" h="1344">
                <a:moveTo>
                  <a:pt x="f5" y="f5"/>
                </a:moveTo>
                <a:lnTo>
                  <a:pt x="f6" y="f7"/>
                </a:lnTo>
                <a:lnTo>
                  <a:pt x="f5" y="f8"/>
                </a:lnTo>
                <a:lnTo>
                  <a:pt x="f5" y="f5"/>
                </a:lnTo>
                <a:close/>
              </a:path>
            </a:pathLst>
          </a:custGeom>
          <a:solidFill>
            <a:srgbClr val="586986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5" name="Freeform 6"/>
          <p:cNvSpPr/>
          <p:nvPr/>
        </p:nvSpPr>
        <p:spPr>
          <a:xfrm>
            <a:off x="5943600" y="0"/>
            <a:ext cx="2743200" cy="42672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8"/>
              <a:gd name="f7" fmla="val 2688"/>
              <a:gd name="f8" fmla="val 1104"/>
              <a:gd name="f9" fmla="+- 0 0 -90"/>
              <a:gd name="f10" fmla="*/ f3 1 1728"/>
              <a:gd name="f11" fmla="*/ f4 1 2688"/>
              <a:gd name="f12" fmla="+- f7 0 f5"/>
              <a:gd name="f13" fmla="+- f6 0 f5"/>
              <a:gd name="f14" fmla="*/ f9 f0 1"/>
              <a:gd name="f15" fmla="*/ f13 1 1728"/>
              <a:gd name="f16" fmla="*/ f12 1 2688"/>
              <a:gd name="f17" fmla="*/ f14 1 f2"/>
              <a:gd name="f18" fmla="*/ 1104 1 f15"/>
              <a:gd name="f19" fmla="*/ 0 1 f16"/>
              <a:gd name="f20" fmla="*/ 1728 1 f15"/>
              <a:gd name="f21" fmla="*/ 0 1 f15"/>
              <a:gd name="f22" fmla="*/ 2688 1 f16"/>
              <a:gd name="f23" fmla="+- f17 0 f1"/>
              <a:gd name="f24" fmla="*/ f21 f10 1"/>
              <a:gd name="f25" fmla="*/ f20 f10 1"/>
              <a:gd name="f26" fmla="*/ f22 f11 1"/>
              <a:gd name="f27" fmla="*/ f19 f11 1"/>
              <a:gd name="f28" fmla="*/ f18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8" y="f27"/>
              </a:cxn>
              <a:cxn ang="f23">
                <a:pos x="f25" y="f27"/>
              </a:cxn>
              <a:cxn ang="f23">
                <a:pos x="f24" y="f26"/>
              </a:cxn>
              <a:cxn ang="f23">
                <a:pos x="f28" y="f27"/>
              </a:cxn>
            </a:cxnLst>
            <a:rect l="f24" t="f27" r="f25" b="f26"/>
            <a:pathLst>
              <a:path w="1728" h="2688">
                <a:moveTo>
                  <a:pt x="f8" y="f5"/>
                </a:moveTo>
                <a:lnTo>
                  <a:pt x="f6" y="f5"/>
                </a:lnTo>
                <a:lnTo>
                  <a:pt x="f5" y="f7"/>
                </a:lnTo>
                <a:lnTo>
                  <a:pt x="f8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6" name="Freeform 7"/>
          <p:cNvSpPr/>
          <p:nvPr/>
        </p:nvSpPr>
        <p:spPr>
          <a:xfrm>
            <a:off x="5943600" y="4267203"/>
            <a:ext cx="3200400" cy="1143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6"/>
              <a:gd name="f7" fmla="val 720"/>
              <a:gd name="f8" fmla="val 240"/>
              <a:gd name="f9" fmla="+- 0 0 -90"/>
              <a:gd name="f10" fmla="*/ f3 1 2016"/>
              <a:gd name="f11" fmla="*/ f4 1 720"/>
              <a:gd name="f12" fmla="+- f7 0 f5"/>
              <a:gd name="f13" fmla="+- f6 0 f5"/>
              <a:gd name="f14" fmla="*/ f9 f0 1"/>
              <a:gd name="f15" fmla="*/ f13 1 2016"/>
              <a:gd name="f16" fmla="*/ f12 1 720"/>
              <a:gd name="f17" fmla="*/ f14 1 f2"/>
              <a:gd name="f18" fmla="*/ 0 1 f15"/>
              <a:gd name="f19" fmla="*/ 0 1 f16"/>
              <a:gd name="f20" fmla="*/ 2016 1 f15"/>
              <a:gd name="f21" fmla="*/ 240 1 f16"/>
              <a:gd name="f22" fmla="*/ 720 1 f16"/>
              <a:gd name="f23" fmla="+- f17 0 f1"/>
              <a:gd name="f24" fmla="*/ f18 f10 1"/>
              <a:gd name="f25" fmla="*/ f20 f10 1"/>
              <a:gd name="f26" fmla="*/ f22 f11 1"/>
              <a:gd name="f27" fmla="*/ f19 f11 1"/>
              <a:gd name="f28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7"/>
              </a:cxn>
              <a:cxn ang="f23">
                <a:pos x="f25" y="f28"/>
              </a:cxn>
              <a:cxn ang="f23">
                <a:pos x="f25" y="f26"/>
              </a:cxn>
              <a:cxn ang="f23">
                <a:pos x="f24" y="f27"/>
              </a:cxn>
            </a:cxnLst>
            <a:rect l="f24" t="f27" r="f25" b="f26"/>
            <a:pathLst>
              <a:path w="2016" h="720">
                <a:moveTo>
                  <a:pt x="f5" y="f5"/>
                </a:moveTo>
                <a:lnTo>
                  <a:pt x="f6" y="f8"/>
                </a:lnTo>
                <a:lnTo>
                  <a:pt x="f6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7" name="Freeform 8"/>
          <p:cNvSpPr/>
          <p:nvPr/>
        </p:nvSpPr>
        <p:spPr>
          <a:xfrm>
            <a:off x="5943600" y="0"/>
            <a:ext cx="1371600" cy="42672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4"/>
              <a:gd name="f7" fmla="val 2688"/>
              <a:gd name="f8" fmla="val 768"/>
              <a:gd name="f9" fmla="+- 0 0 -90"/>
              <a:gd name="f10" fmla="*/ f3 1 864"/>
              <a:gd name="f11" fmla="*/ f4 1 2688"/>
              <a:gd name="f12" fmla="+- f7 0 f5"/>
              <a:gd name="f13" fmla="+- f6 0 f5"/>
              <a:gd name="f14" fmla="*/ f9 f0 1"/>
              <a:gd name="f15" fmla="*/ f13 1 864"/>
              <a:gd name="f16" fmla="*/ f12 1 2688"/>
              <a:gd name="f17" fmla="*/ f14 1 f2"/>
              <a:gd name="f18" fmla="*/ 864 1 f15"/>
              <a:gd name="f19" fmla="*/ 0 1 f16"/>
              <a:gd name="f20" fmla="*/ 0 1 f15"/>
              <a:gd name="f21" fmla="*/ 2688 1 f16"/>
              <a:gd name="f22" fmla="*/ 768 1 f15"/>
              <a:gd name="f23" fmla="+- f17 0 f1"/>
              <a:gd name="f24" fmla="*/ f20 f10 1"/>
              <a:gd name="f25" fmla="*/ f18 f10 1"/>
              <a:gd name="f26" fmla="*/ f21 f11 1"/>
              <a:gd name="f27" fmla="*/ f19 f11 1"/>
              <a:gd name="f28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5" y="f27"/>
              </a:cxn>
              <a:cxn ang="f23">
                <a:pos x="f24" y="f26"/>
              </a:cxn>
              <a:cxn ang="f23">
                <a:pos x="f28" y="f27"/>
              </a:cxn>
              <a:cxn ang="f23">
                <a:pos x="f25" y="f27"/>
              </a:cxn>
            </a:cxnLst>
            <a:rect l="f24" t="f27" r="f25" b="f26"/>
            <a:pathLst>
              <a:path w="864" h="2688">
                <a:moveTo>
                  <a:pt x="f6" y="f5"/>
                </a:moveTo>
                <a:lnTo>
                  <a:pt x="f5" y="f7"/>
                </a:lnTo>
                <a:lnTo>
                  <a:pt x="f8" y="f5"/>
                </a:lnTo>
                <a:lnTo>
                  <a:pt x="f6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8" name="Freeform 9"/>
          <p:cNvSpPr/>
          <p:nvPr/>
        </p:nvSpPr>
        <p:spPr>
          <a:xfrm>
            <a:off x="5948364" y="4246565"/>
            <a:ext cx="2090739" cy="26114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17"/>
              <a:gd name="f7" fmla="val 1645"/>
              <a:gd name="f8" fmla="val 1071"/>
              <a:gd name="f9" fmla="+- 0 0 -90"/>
              <a:gd name="f10" fmla="*/ f3 1 1317"/>
              <a:gd name="f11" fmla="*/ f4 1 1645"/>
              <a:gd name="f12" fmla="+- f7 0 f5"/>
              <a:gd name="f13" fmla="+- f6 0 f5"/>
              <a:gd name="f14" fmla="*/ f9 f0 1"/>
              <a:gd name="f15" fmla="*/ f13 1 1317"/>
              <a:gd name="f16" fmla="*/ f12 1 1645"/>
              <a:gd name="f17" fmla="*/ f14 1 f2"/>
              <a:gd name="f18" fmla="*/ 1071 1 f15"/>
              <a:gd name="f19" fmla="*/ 1645 1 f16"/>
              <a:gd name="f20" fmla="*/ 1317 1 f15"/>
              <a:gd name="f21" fmla="*/ 0 1 f15"/>
              <a:gd name="f22" fmla="*/ 0 1 f16"/>
              <a:gd name="f23" fmla="+- f17 0 f1"/>
              <a:gd name="f24" fmla="*/ f21 f10 1"/>
              <a:gd name="f25" fmla="*/ f20 f10 1"/>
              <a:gd name="f26" fmla="*/ f19 f11 1"/>
              <a:gd name="f27" fmla="*/ f22 f11 1"/>
              <a:gd name="f28" fmla="*/ f18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8" y="f26"/>
              </a:cxn>
              <a:cxn ang="f23">
                <a:pos x="f25" y="f26"/>
              </a:cxn>
              <a:cxn ang="f23">
                <a:pos x="f24" y="f27"/>
              </a:cxn>
              <a:cxn ang="f23">
                <a:pos x="f28" y="f26"/>
              </a:cxn>
            </a:cxnLst>
            <a:rect l="f24" t="f27" r="f25" b="f26"/>
            <a:pathLst>
              <a:path w="1317" h="1645">
                <a:moveTo>
                  <a:pt x="f8" y="f7"/>
                </a:moveTo>
                <a:lnTo>
                  <a:pt x="f6" y="f7"/>
                </a:lnTo>
                <a:lnTo>
                  <a:pt x="f5" y="f5"/>
                </a:lnTo>
                <a:lnTo>
                  <a:pt x="f8" y="f7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9" name="Freeform 10"/>
          <p:cNvSpPr/>
          <p:nvPr/>
        </p:nvSpPr>
        <p:spPr>
          <a:xfrm>
            <a:off x="5943600" y="4267203"/>
            <a:ext cx="1600200" cy="2590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8"/>
              <a:gd name="f7" fmla="val 1632"/>
              <a:gd name="f8" fmla="val 960"/>
              <a:gd name="f9" fmla="+- 0 0 -90"/>
              <a:gd name="f10" fmla="*/ f3 1 1008"/>
              <a:gd name="f11" fmla="*/ f4 1 1632"/>
              <a:gd name="f12" fmla="+- f7 0 f5"/>
              <a:gd name="f13" fmla="+- f6 0 f5"/>
              <a:gd name="f14" fmla="*/ f9 f0 1"/>
              <a:gd name="f15" fmla="*/ f13 1 1008"/>
              <a:gd name="f16" fmla="*/ f12 1 1632"/>
              <a:gd name="f17" fmla="*/ f14 1 f2"/>
              <a:gd name="f18" fmla="*/ 1008 1 f15"/>
              <a:gd name="f19" fmla="*/ 1632 1 f16"/>
              <a:gd name="f20" fmla="*/ 0 1 f15"/>
              <a:gd name="f21" fmla="*/ 0 1 f16"/>
              <a:gd name="f22" fmla="*/ 960 1 f15"/>
              <a:gd name="f23" fmla="+- f17 0 f1"/>
              <a:gd name="f24" fmla="*/ f20 f10 1"/>
              <a:gd name="f25" fmla="*/ f18 f10 1"/>
              <a:gd name="f26" fmla="*/ f19 f11 1"/>
              <a:gd name="f27" fmla="*/ f21 f11 1"/>
              <a:gd name="f28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5" y="f26"/>
              </a:cxn>
              <a:cxn ang="f23">
                <a:pos x="f24" y="f27"/>
              </a:cxn>
              <a:cxn ang="f23">
                <a:pos x="f28" y="f26"/>
              </a:cxn>
              <a:cxn ang="f23">
                <a:pos x="f25" y="f26"/>
              </a:cxn>
            </a:cxnLst>
            <a:rect l="f24" t="f27" r="f25" b="f26"/>
            <a:pathLst>
              <a:path w="1008" h="1632">
                <a:moveTo>
                  <a:pt x="f6" y="f7"/>
                </a:moveTo>
                <a:lnTo>
                  <a:pt x="f5" y="f5"/>
                </a:lnTo>
                <a:lnTo>
                  <a:pt x="f8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0" name="Freeform 11"/>
          <p:cNvSpPr/>
          <p:nvPr/>
        </p:nvSpPr>
        <p:spPr>
          <a:xfrm>
            <a:off x="5943600" y="1371600"/>
            <a:ext cx="3200400" cy="2895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6"/>
              <a:gd name="f7" fmla="val 1824"/>
              <a:gd name="f8" fmla="val 144"/>
              <a:gd name="f9" fmla="+- 0 0 -90"/>
              <a:gd name="f10" fmla="*/ f3 1 2016"/>
              <a:gd name="f11" fmla="*/ f4 1 1824"/>
              <a:gd name="f12" fmla="+- f7 0 f5"/>
              <a:gd name="f13" fmla="+- f6 0 f5"/>
              <a:gd name="f14" fmla="*/ f9 f0 1"/>
              <a:gd name="f15" fmla="*/ f13 1 2016"/>
              <a:gd name="f16" fmla="*/ f12 1 1824"/>
              <a:gd name="f17" fmla="*/ f14 1 f2"/>
              <a:gd name="f18" fmla="*/ 2016 1 f15"/>
              <a:gd name="f19" fmla="*/ 0 1 f16"/>
              <a:gd name="f20" fmla="*/ 144 1 f16"/>
              <a:gd name="f21" fmla="*/ 0 1 f15"/>
              <a:gd name="f22" fmla="*/ 1824 1 f16"/>
              <a:gd name="f23" fmla="+- f17 0 f1"/>
              <a:gd name="f24" fmla="*/ f21 f10 1"/>
              <a:gd name="f25" fmla="*/ f18 f10 1"/>
              <a:gd name="f26" fmla="*/ f22 f11 1"/>
              <a:gd name="f27" fmla="*/ f19 f11 1"/>
              <a:gd name="f28" fmla="*/ f2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5" y="f27"/>
              </a:cxn>
              <a:cxn ang="f23">
                <a:pos x="f25" y="f28"/>
              </a:cxn>
              <a:cxn ang="f23">
                <a:pos x="f24" y="f26"/>
              </a:cxn>
              <a:cxn ang="f23">
                <a:pos x="f25" y="f27"/>
              </a:cxn>
            </a:cxnLst>
            <a:rect l="f24" t="f27" r="f25" b="f26"/>
            <a:pathLst>
              <a:path w="2016" h="1824">
                <a:moveTo>
                  <a:pt x="f6" y="f5"/>
                </a:moveTo>
                <a:lnTo>
                  <a:pt x="f6" y="f8"/>
                </a:lnTo>
                <a:lnTo>
                  <a:pt x="f5" y="f7"/>
                </a:lnTo>
                <a:lnTo>
                  <a:pt x="f6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1" name="Freeform 12"/>
          <p:cNvSpPr/>
          <p:nvPr/>
        </p:nvSpPr>
        <p:spPr>
          <a:xfrm>
            <a:off x="5943600" y="1752603"/>
            <a:ext cx="3200400" cy="2514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6"/>
              <a:gd name="f7" fmla="val 1584"/>
              <a:gd name="f8" fmla="val 48"/>
              <a:gd name="f9" fmla="+- 0 0 -90"/>
              <a:gd name="f10" fmla="*/ f3 1 2016"/>
              <a:gd name="f11" fmla="*/ f4 1 1584"/>
              <a:gd name="f12" fmla="+- f7 0 f5"/>
              <a:gd name="f13" fmla="+- f6 0 f5"/>
              <a:gd name="f14" fmla="*/ f9 f0 1"/>
              <a:gd name="f15" fmla="*/ f13 1 2016"/>
              <a:gd name="f16" fmla="*/ f12 1 1584"/>
              <a:gd name="f17" fmla="*/ f14 1 f2"/>
              <a:gd name="f18" fmla="*/ 2016 1 f15"/>
              <a:gd name="f19" fmla="*/ 0 1 f16"/>
              <a:gd name="f20" fmla="*/ 0 1 f15"/>
              <a:gd name="f21" fmla="*/ 1584 1 f16"/>
              <a:gd name="f22" fmla="*/ 48 1 f16"/>
              <a:gd name="f23" fmla="+- f17 0 f1"/>
              <a:gd name="f24" fmla="*/ f20 f10 1"/>
              <a:gd name="f25" fmla="*/ f18 f10 1"/>
              <a:gd name="f26" fmla="*/ f21 f11 1"/>
              <a:gd name="f27" fmla="*/ f19 f11 1"/>
              <a:gd name="f28" fmla="*/ f22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5" y="f27"/>
              </a:cxn>
              <a:cxn ang="f23">
                <a:pos x="f24" y="f26"/>
              </a:cxn>
              <a:cxn ang="f23">
                <a:pos x="f25" y="f28"/>
              </a:cxn>
              <a:cxn ang="f23">
                <a:pos x="f25" y="f27"/>
              </a:cxn>
            </a:cxnLst>
            <a:rect l="f24" t="f27" r="f25" b="f26"/>
            <a:pathLst>
              <a:path w="2016" h="1584">
                <a:moveTo>
                  <a:pt x="f6" y="f5"/>
                </a:moveTo>
                <a:lnTo>
                  <a:pt x="f5" y="f7"/>
                </a:lnTo>
                <a:lnTo>
                  <a:pt x="f6" y="f8"/>
                </a:lnTo>
                <a:lnTo>
                  <a:pt x="f6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2" name="Freeform 13"/>
          <p:cNvSpPr/>
          <p:nvPr/>
        </p:nvSpPr>
        <p:spPr>
          <a:xfrm>
            <a:off x="990596" y="4267203"/>
            <a:ext cx="4953003" cy="2590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20"/>
              <a:gd name="f7" fmla="val 1632"/>
              <a:gd name="f8" fmla="val 1056"/>
              <a:gd name="f9" fmla="+- 0 0 -90"/>
              <a:gd name="f10" fmla="*/ f3 1 3120"/>
              <a:gd name="f11" fmla="*/ f4 1 1632"/>
              <a:gd name="f12" fmla="+- f7 0 f5"/>
              <a:gd name="f13" fmla="+- f6 0 f5"/>
              <a:gd name="f14" fmla="*/ f9 f0 1"/>
              <a:gd name="f15" fmla="*/ f13 1 3120"/>
              <a:gd name="f16" fmla="*/ f12 1 1632"/>
              <a:gd name="f17" fmla="*/ f14 1 f2"/>
              <a:gd name="f18" fmla="*/ 0 1 f15"/>
              <a:gd name="f19" fmla="*/ 1632 1 f16"/>
              <a:gd name="f20" fmla="*/ 3120 1 f15"/>
              <a:gd name="f21" fmla="*/ 0 1 f16"/>
              <a:gd name="f22" fmla="*/ 1056 1 f15"/>
              <a:gd name="f23" fmla="+- f17 0 f1"/>
              <a:gd name="f24" fmla="*/ f18 f10 1"/>
              <a:gd name="f25" fmla="*/ f20 f10 1"/>
              <a:gd name="f26" fmla="*/ f19 f11 1"/>
              <a:gd name="f27" fmla="*/ f21 f11 1"/>
              <a:gd name="f28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6"/>
              </a:cxn>
              <a:cxn ang="f23">
                <a:pos x="f25" y="f27"/>
              </a:cxn>
              <a:cxn ang="f23">
                <a:pos x="f28" y="f26"/>
              </a:cxn>
              <a:cxn ang="f23">
                <a:pos x="f24" y="f26"/>
              </a:cxn>
            </a:cxnLst>
            <a:rect l="f24" t="f27" r="f25" b="f26"/>
            <a:pathLst>
              <a:path w="3120" h="1632">
                <a:moveTo>
                  <a:pt x="f5" y="f7"/>
                </a:moveTo>
                <a:lnTo>
                  <a:pt x="f6" y="f5"/>
                </a:ln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3" name="Freeform 14"/>
          <p:cNvSpPr/>
          <p:nvPr/>
        </p:nvSpPr>
        <p:spPr>
          <a:xfrm>
            <a:off x="533396" y="4267203"/>
            <a:ext cx="5333996" cy="2590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60"/>
              <a:gd name="f7" fmla="val 1632"/>
              <a:gd name="f8" fmla="val 144"/>
              <a:gd name="f9" fmla="+- 0 0 -90"/>
              <a:gd name="f10" fmla="*/ f3 1 3360"/>
              <a:gd name="f11" fmla="*/ f4 1 1632"/>
              <a:gd name="f12" fmla="+- f7 0 f5"/>
              <a:gd name="f13" fmla="+- f6 0 f5"/>
              <a:gd name="f14" fmla="*/ f9 f0 1"/>
              <a:gd name="f15" fmla="*/ f13 1 3360"/>
              <a:gd name="f16" fmla="*/ f12 1 1632"/>
              <a:gd name="f17" fmla="*/ f14 1 f2"/>
              <a:gd name="f18" fmla="*/ 0 1 f15"/>
              <a:gd name="f19" fmla="*/ 1632 1 f16"/>
              <a:gd name="f20" fmla="*/ 3360 1 f15"/>
              <a:gd name="f21" fmla="*/ 0 1 f16"/>
              <a:gd name="f22" fmla="*/ 144 1 f15"/>
              <a:gd name="f23" fmla="+- f17 0 f1"/>
              <a:gd name="f24" fmla="*/ f18 f10 1"/>
              <a:gd name="f25" fmla="*/ f20 f10 1"/>
              <a:gd name="f26" fmla="*/ f19 f11 1"/>
              <a:gd name="f27" fmla="*/ f21 f11 1"/>
              <a:gd name="f28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6"/>
              </a:cxn>
              <a:cxn ang="f23">
                <a:pos x="f25" y="f27"/>
              </a:cxn>
              <a:cxn ang="f23">
                <a:pos x="f28" y="f26"/>
              </a:cxn>
              <a:cxn ang="f23">
                <a:pos x="f24" y="f26"/>
              </a:cxn>
            </a:cxnLst>
            <a:rect l="f24" t="f27" r="f25" b="f26"/>
            <a:pathLst>
              <a:path w="3360" h="1632">
                <a:moveTo>
                  <a:pt x="f5" y="f7"/>
                </a:moveTo>
                <a:lnTo>
                  <a:pt x="f6" y="f5"/>
                </a:ln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4" name="Freeform 15"/>
          <p:cNvSpPr/>
          <p:nvPr/>
        </p:nvSpPr>
        <p:spPr>
          <a:xfrm>
            <a:off x="366710" y="2438403"/>
            <a:ext cx="5638803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52"/>
              <a:gd name="f7" fmla="val 1152"/>
              <a:gd name="f8" fmla="val 3504"/>
              <a:gd name="f9" fmla="val 384"/>
              <a:gd name="f10" fmla="+- 0 0 -90"/>
              <a:gd name="f11" fmla="*/ f3 1 3552"/>
              <a:gd name="f12" fmla="*/ f4 1 1152"/>
              <a:gd name="f13" fmla="+- f7 0 f5"/>
              <a:gd name="f14" fmla="+- f6 0 f5"/>
              <a:gd name="f15" fmla="*/ f10 f0 1"/>
              <a:gd name="f16" fmla="*/ f14 1 3552"/>
              <a:gd name="f17" fmla="*/ f13 1 1152"/>
              <a:gd name="f18" fmla="*/ f15 1 f2"/>
              <a:gd name="f19" fmla="*/ 0 1 f16"/>
              <a:gd name="f20" fmla="*/ 0 1 f17"/>
              <a:gd name="f21" fmla="*/ 3552 1 f16"/>
              <a:gd name="f22" fmla="*/ 1152 1 f17"/>
              <a:gd name="f23" fmla="*/ 384 1 f17"/>
              <a:gd name="f24" fmla="+- f18 0 f1"/>
              <a:gd name="f25" fmla="*/ f19 f11 1"/>
              <a:gd name="f26" fmla="*/ f21 f11 1"/>
              <a:gd name="f27" fmla="*/ f22 f12 1"/>
              <a:gd name="f28" fmla="*/ f20 f12 1"/>
              <a:gd name="f29" fmla="*/ f23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25" y="f28"/>
              </a:cxn>
              <a:cxn ang="f24">
                <a:pos x="f26" y="f27"/>
              </a:cxn>
              <a:cxn ang="f24">
                <a:pos x="f25" y="f29"/>
              </a:cxn>
              <a:cxn ang="f24">
                <a:pos x="f25" y="f28"/>
              </a:cxn>
            </a:cxnLst>
            <a:rect l="f25" t="f28" r="f26" b="f27"/>
            <a:pathLst>
              <a:path w="3552" h="1152">
                <a:moveTo>
                  <a:pt x="f5" y="f5"/>
                </a:moveTo>
                <a:lnTo>
                  <a:pt x="f8" y="f7"/>
                </a:lnTo>
                <a:lnTo>
                  <a:pt x="f5" y="f9"/>
                </a:lnTo>
                <a:lnTo>
                  <a:pt x="f5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5" name="Freeform 16"/>
          <p:cNvSpPr/>
          <p:nvPr/>
        </p:nvSpPr>
        <p:spPr>
          <a:xfrm>
            <a:off x="366710" y="2133596"/>
            <a:ext cx="5638803" cy="21335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52"/>
              <a:gd name="f7" fmla="val 1344"/>
              <a:gd name="f8" fmla="val 48"/>
              <a:gd name="f9" fmla="+- 0 0 -90"/>
              <a:gd name="f10" fmla="*/ f3 1 3552"/>
              <a:gd name="f11" fmla="*/ f4 1 1344"/>
              <a:gd name="f12" fmla="+- f7 0 f5"/>
              <a:gd name="f13" fmla="+- f6 0 f5"/>
              <a:gd name="f14" fmla="*/ f9 f0 1"/>
              <a:gd name="f15" fmla="*/ f13 1 3552"/>
              <a:gd name="f16" fmla="*/ f12 1 1344"/>
              <a:gd name="f17" fmla="*/ f14 1 f2"/>
              <a:gd name="f18" fmla="*/ 0 1 f15"/>
              <a:gd name="f19" fmla="*/ 0 1 f16"/>
              <a:gd name="f20" fmla="*/ 3552 1 f15"/>
              <a:gd name="f21" fmla="*/ 1344 1 f16"/>
              <a:gd name="f22" fmla="*/ 48 1 f16"/>
              <a:gd name="f23" fmla="+- f17 0 f1"/>
              <a:gd name="f24" fmla="*/ f18 f10 1"/>
              <a:gd name="f25" fmla="*/ f20 f10 1"/>
              <a:gd name="f26" fmla="*/ f21 f11 1"/>
              <a:gd name="f27" fmla="*/ f19 f11 1"/>
              <a:gd name="f28" fmla="*/ f22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7"/>
              </a:cxn>
              <a:cxn ang="f23">
                <a:pos x="f25" y="f26"/>
              </a:cxn>
              <a:cxn ang="f23">
                <a:pos x="f24" y="f28"/>
              </a:cxn>
              <a:cxn ang="f23">
                <a:pos x="f24" y="f27"/>
              </a:cxn>
            </a:cxnLst>
            <a:rect l="f24" t="f27" r="f25" b="f26"/>
            <a:pathLst>
              <a:path w="3552" h="1344">
                <a:moveTo>
                  <a:pt x="f5" y="f5"/>
                </a:moveTo>
                <a:lnTo>
                  <a:pt x="f6" y="f7"/>
                </a:lnTo>
                <a:lnTo>
                  <a:pt x="f5" y="f8"/>
                </a:lnTo>
                <a:lnTo>
                  <a:pt x="f5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6" name="Freeform 17"/>
          <p:cNvSpPr/>
          <p:nvPr/>
        </p:nvSpPr>
        <p:spPr>
          <a:xfrm>
            <a:off x="4572000" y="4267203"/>
            <a:ext cx="1371600" cy="2590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4"/>
              <a:gd name="f7" fmla="val 1632"/>
              <a:gd name="f8" fmla="val 96"/>
              <a:gd name="f9" fmla="+- 0 0 -90"/>
              <a:gd name="f10" fmla="*/ f3 1 864"/>
              <a:gd name="f11" fmla="*/ f4 1 1632"/>
              <a:gd name="f12" fmla="+- f7 0 f5"/>
              <a:gd name="f13" fmla="+- f6 0 f5"/>
              <a:gd name="f14" fmla="*/ f9 f0 1"/>
              <a:gd name="f15" fmla="*/ f13 1 864"/>
              <a:gd name="f16" fmla="*/ f12 1 1632"/>
              <a:gd name="f17" fmla="*/ f14 1 f2"/>
              <a:gd name="f18" fmla="*/ 0 1 f15"/>
              <a:gd name="f19" fmla="*/ 1632 1 f16"/>
              <a:gd name="f20" fmla="*/ 96 1 f15"/>
              <a:gd name="f21" fmla="*/ 864 1 f15"/>
              <a:gd name="f22" fmla="*/ 0 1 f16"/>
              <a:gd name="f23" fmla="+- f17 0 f1"/>
              <a:gd name="f24" fmla="*/ f18 f10 1"/>
              <a:gd name="f25" fmla="*/ f21 f10 1"/>
              <a:gd name="f26" fmla="*/ f19 f11 1"/>
              <a:gd name="f27" fmla="*/ f22 f11 1"/>
              <a:gd name="f28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6"/>
              </a:cxn>
              <a:cxn ang="f23">
                <a:pos x="f28" y="f26"/>
              </a:cxn>
              <a:cxn ang="f23">
                <a:pos x="f25" y="f27"/>
              </a:cxn>
              <a:cxn ang="f23">
                <a:pos x="f24" y="f26"/>
              </a:cxn>
            </a:cxnLst>
            <a:rect l="f24" t="f27" r="f25" b="f26"/>
            <a:pathLst>
              <a:path w="864" h="1632">
                <a:moveTo>
                  <a:pt x="f5" y="f7"/>
                </a:moveTo>
                <a:lnTo>
                  <a:pt x="f8" y="f7"/>
                </a:lnTo>
                <a:lnTo>
                  <a:pt x="f6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586986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7" name="Rectangle 18"/>
          <p:cNvSpPr/>
          <p:nvPr/>
        </p:nvSpPr>
        <p:spPr>
          <a:xfrm>
            <a:off x="363538" y="401641"/>
            <a:ext cx="8504240" cy="887416"/>
          </a:xfrm>
          <a:prstGeom prst="rect">
            <a:avLst/>
          </a:prstGeom>
          <a:solidFill>
            <a:srgbClr val="586986">
              <a:alpha val="4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8" name="Rectangle 19"/>
          <p:cNvSpPr/>
          <p:nvPr/>
        </p:nvSpPr>
        <p:spPr>
          <a:xfrm flipH="1">
            <a:off x="371475" y="681035"/>
            <a:ext cx="26983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9" name="Rectangle 20"/>
          <p:cNvSpPr/>
          <p:nvPr/>
        </p:nvSpPr>
        <p:spPr>
          <a:xfrm flipH="1">
            <a:off x="411159" y="681035"/>
            <a:ext cx="26983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20" name="Rectangle 21"/>
          <p:cNvSpPr/>
          <p:nvPr/>
        </p:nvSpPr>
        <p:spPr>
          <a:xfrm flipH="1">
            <a:off x="447671" y="681035"/>
            <a:ext cx="9528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21" name="Rectangle 22"/>
          <p:cNvSpPr/>
          <p:nvPr/>
        </p:nvSpPr>
        <p:spPr>
          <a:xfrm flipH="1">
            <a:off x="476246" y="681035"/>
            <a:ext cx="9528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22" name="Rectangle 23"/>
          <p:cNvSpPr/>
          <p:nvPr/>
        </p:nvSpPr>
        <p:spPr>
          <a:xfrm>
            <a:off x="500067" y="681035"/>
            <a:ext cx="36511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1"/>
          </p:nvPr>
        </p:nvSpPr>
        <p:spPr>
          <a:xfrm>
            <a:off x="706904" y="1351675"/>
            <a:ext cx="5718044" cy="977484"/>
          </a:xfrm>
        </p:spPr>
        <p:txBody>
          <a:bodyPr lIns="82296" bIns="0"/>
          <a:lstStyle>
            <a:lvl1pPr marL="54864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 txBox="1">
            <a:spLocks noGrp="1"/>
          </p:cNvSpPr>
          <p:nvPr>
            <p:ph type="title"/>
          </p:nvPr>
        </p:nvSpPr>
        <p:spPr>
          <a:xfrm>
            <a:off x="706904" y="512064"/>
            <a:ext cx="8156448" cy="777240"/>
          </a:xfrm>
        </p:spPr>
        <p:txBody>
          <a:bodyPr tIns="64008"/>
          <a:lstStyle>
            <a:lvl1pPr>
              <a:defRPr sz="3800" spc="-1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2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2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A7C72-D6F3-4577-BFF8-7FF864FF54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4341" y="1770497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55347" y="1770497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7575A5-707A-4F20-92AA-5FABE1B77E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401641"/>
            <a:ext cx="8867778" cy="887416"/>
          </a:xfrm>
          <a:prstGeom prst="rect">
            <a:avLst/>
          </a:prstGeom>
          <a:solidFill>
            <a:srgbClr val="586986">
              <a:alpha val="4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87316" y="681035"/>
            <a:ext cx="46040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47621" y="681035"/>
            <a:ext cx="26983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28575" y="681035"/>
            <a:ext cx="9528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681035"/>
            <a:ext cx="9528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7" name="Rectangle 11"/>
          <p:cNvSpPr/>
          <p:nvPr/>
        </p:nvSpPr>
        <p:spPr>
          <a:xfrm flipH="1">
            <a:off x="149220" y="681035"/>
            <a:ext cx="28575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8" name="Rectangle 12"/>
          <p:cNvSpPr/>
          <p:nvPr/>
        </p:nvSpPr>
        <p:spPr>
          <a:xfrm flipH="1">
            <a:off x="188915" y="681035"/>
            <a:ext cx="28575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9" name="Rectangle 13"/>
          <p:cNvSpPr/>
          <p:nvPr/>
        </p:nvSpPr>
        <p:spPr>
          <a:xfrm flipH="1">
            <a:off x="227008" y="681035"/>
            <a:ext cx="9528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0" name="Rectangle 14"/>
          <p:cNvSpPr/>
          <p:nvPr/>
        </p:nvSpPr>
        <p:spPr>
          <a:xfrm flipH="1">
            <a:off x="255583" y="681035"/>
            <a:ext cx="7936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279404" y="681035"/>
            <a:ext cx="36511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504821" y="512064"/>
            <a:ext cx="77724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809753"/>
            <a:ext cx="4040184" cy="639759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rgbClr val="EA157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 txBox="1">
            <a:spLocks noGrp="1"/>
          </p:cNvSpPr>
          <p:nvPr>
            <p:ph type="body" idx="3"/>
          </p:nvPr>
        </p:nvSpPr>
        <p:spPr>
          <a:xfrm>
            <a:off x="4645023" y="1809753"/>
            <a:ext cx="4041776" cy="639759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rgbClr val="EA157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 txBox="1">
            <a:spLocks noGrp="1"/>
          </p:cNvSpPr>
          <p:nvPr>
            <p:ph idx="2"/>
          </p:nvPr>
        </p:nvSpPr>
        <p:spPr>
          <a:xfrm>
            <a:off x="457200" y="2459041"/>
            <a:ext cx="4040184" cy="3959352"/>
          </a:xfrm>
        </p:spPr>
        <p:txBody>
          <a:bodyPr/>
          <a:lstStyle>
            <a:lvl1pPr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459041"/>
            <a:ext cx="4041776" cy="3959352"/>
          </a:xfrm>
        </p:spPr>
        <p:txBody>
          <a:bodyPr/>
          <a:lstStyle>
            <a:lvl1pPr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B74774-3AD1-4A12-8E26-7659A2D467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8D4349-662B-4519-A2AB-F3E5D06932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4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B1308B-B6A1-4D44-9158-73C9EA1026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273048"/>
            <a:ext cx="8229600" cy="1162046"/>
          </a:xfr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2"/>
          </p:nvPr>
        </p:nvSpPr>
        <p:spPr>
          <a:xfrm>
            <a:off x="685800" y="1435095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429000" y="1435095"/>
            <a:ext cx="5486400" cy="4572000"/>
          </a:xfrm>
        </p:spPr>
        <p:txBody>
          <a:bodyPr/>
          <a:lstStyle>
            <a:lvl1pPr>
              <a:defRPr sz="3200"/>
            </a:lvl1pPr>
            <a:lvl2pPr>
              <a:spcBef>
                <a:spcPts val="700"/>
              </a:spcBef>
              <a:defRPr sz="2800"/>
            </a:lvl2pPr>
            <a:lvl3pPr>
              <a:defRPr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31CEF0-47D9-46A9-8D2F-78E047EC2E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68302" y="0"/>
            <a:ext cx="8777289" cy="1878013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cxnSp>
        <p:nvCxnSpPr>
          <p:cNvPr id="3" name="Straight Connector 5"/>
          <p:cNvCxnSpPr/>
          <p:nvPr/>
        </p:nvCxnSpPr>
        <p:spPr>
          <a:xfrm>
            <a:off x="363538" y="1884358"/>
            <a:ext cx="8782053" cy="0"/>
          </a:xfrm>
          <a:prstGeom prst="straightConnector1">
            <a:avLst/>
          </a:prstGeom>
          <a:noFill/>
          <a:ln w="19046">
            <a:solidFill>
              <a:srgbClr val="FFFFFF"/>
            </a:solidFill>
            <a:prstDash val="solid"/>
            <a:miter/>
          </a:ln>
        </p:spPr>
      </p:cxnSp>
      <p:grpSp>
        <p:nvGrpSpPr>
          <p:cNvPr id="4" name="Group 19"/>
          <p:cNvGrpSpPr/>
          <p:nvPr/>
        </p:nvGrpSpPr>
        <p:grpSpPr>
          <a:xfrm>
            <a:off x="8516941" y="1217615"/>
            <a:ext cx="150812" cy="131765"/>
            <a:chOff x="8516941" y="1217615"/>
            <a:chExt cx="150812" cy="131765"/>
          </a:xfrm>
        </p:grpSpPr>
        <p:cxnSp>
          <p:nvCxnSpPr>
            <p:cNvPr id="5" name="Straight Connector 7"/>
            <p:cNvCxnSpPr/>
            <p:nvPr/>
          </p:nvCxnSpPr>
          <p:spPr>
            <a:xfrm>
              <a:off x="8594719" y="1217615"/>
              <a:ext cx="73034" cy="65087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6" name="Straight Connector 8"/>
            <p:cNvCxnSpPr/>
            <p:nvPr/>
          </p:nvCxnSpPr>
          <p:spPr>
            <a:xfrm>
              <a:off x="8516941" y="1282702"/>
              <a:ext cx="103180" cy="0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7" name="Straight Connector 9"/>
            <p:cNvCxnSpPr/>
            <p:nvPr/>
          </p:nvCxnSpPr>
          <p:spPr>
            <a:xfrm rot="10800009" flipH="1">
              <a:off x="8594729" y="1282702"/>
              <a:ext cx="73024" cy="66678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</p:grpSp>
      <p:grpSp>
        <p:nvGrpSpPr>
          <p:cNvPr id="8" name="Group 25"/>
          <p:cNvGrpSpPr/>
          <p:nvPr/>
        </p:nvGrpSpPr>
        <p:grpSpPr>
          <a:xfrm>
            <a:off x="8669334" y="1370008"/>
            <a:ext cx="150812" cy="131610"/>
            <a:chOff x="8669334" y="1370008"/>
            <a:chExt cx="150812" cy="131610"/>
          </a:xfrm>
        </p:grpSpPr>
        <p:cxnSp>
          <p:nvCxnSpPr>
            <p:cNvPr id="9" name="Straight Connector 11"/>
            <p:cNvCxnSpPr/>
            <p:nvPr/>
          </p:nvCxnSpPr>
          <p:spPr>
            <a:xfrm>
              <a:off x="8747122" y="1370008"/>
              <a:ext cx="73024" cy="65087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10" name="Straight Connector 12"/>
            <p:cNvCxnSpPr/>
            <p:nvPr/>
          </p:nvCxnSpPr>
          <p:spPr>
            <a:xfrm>
              <a:off x="8669334" y="1435095"/>
              <a:ext cx="103191" cy="0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11" name="Straight Connector 13"/>
            <p:cNvCxnSpPr/>
            <p:nvPr/>
          </p:nvCxnSpPr>
          <p:spPr>
            <a:xfrm rot="10800009" flipH="1">
              <a:off x="8747122" y="1434949"/>
              <a:ext cx="73024" cy="66669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</p:grpSp>
      <p:grpSp>
        <p:nvGrpSpPr>
          <p:cNvPr id="12" name="Group 29"/>
          <p:cNvGrpSpPr/>
          <p:nvPr/>
        </p:nvGrpSpPr>
        <p:grpSpPr>
          <a:xfrm>
            <a:off x="8321670" y="1473198"/>
            <a:ext cx="150822" cy="131767"/>
            <a:chOff x="8321670" y="1473198"/>
            <a:chExt cx="150822" cy="131767"/>
          </a:xfrm>
        </p:grpSpPr>
        <p:cxnSp>
          <p:nvCxnSpPr>
            <p:cNvPr id="13" name="Straight Connector 15"/>
            <p:cNvCxnSpPr/>
            <p:nvPr/>
          </p:nvCxnSpPr>
          <p:spPr>
            <a:xfrm>
              <a:off x="8399458" y="1473198"/>
              <a:ext cx="73034" cy="65087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14" name="Straight Connector 16"/>
            <p:cNvCxnSpPr/>
            <p:nvPr/>
          </p:nvCxnSpPr>
          <p:spPr>
            <a:xfrm>
              <a:off x="8321670" y="1538285"/>
              <a:ext cx="103190" cy="0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15" name="Straight Connector 17"/>
            <p:cNvCxnSpPr/>
            <p:nvPr/>
          </p:nvCxnSpPr>
          <p:spPr>
            <a:xfrm rot="10800009" flipH="1">
              <a:off x="8399303" y="1538286"/>
              <a:ext cx="73033" cy="66679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</p:grpSp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914400" y="441252"/>
            <a:ext cx="6858000" cy="701747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68027" y="1893777"/>
            <a:ext cx="8778240" cy="4960144"/>
          </a:xfrm>
          <a:solidFill>
            <a:srgbClr val="4E5B6F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8" name="Text Placeholder 3"/>
          <p:cNvSpPr txBox="1">
            <a:spLocks noGrp="1"/>
          </p:cNvSpPr>
          <p:nvPr>
            <p:ph type="body" idx="2"/>
          </p:nvPr>
        </p:nvSpPr>
        <p:spPr>
          <a:xfrm>
            <a:off x="914400" y="1150141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6476996" y="55558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20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914400" y="55558"/>
            <a:ext cx="5562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21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8610603" y="55558"/>
            <a:ext cx="457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F2F1A9F-BA3D-42CE-A132-613B97B7EF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365129" cy="6854827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255583" y="5046665"/>
            <a:ext cx="73023" cy="1692270"/>
          </a:xfrm>
          <a:prstGeom prst="rect">
            <a:avLst/>
          </a:prstGeom>
          <a:solidFill>
            <a:srgbClr val="EA157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255583" y="4797427"/>
            <a:ext cx="73023" cy="228600"/>
          </a:xfrm>
          <a:prstGeom prst="rect">
            <a:avLst/>
          </a:prstGeom>
          <a:solidFill>
            <a:srgbClr val="FEB8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255583" y="4637086"/>
            <a:ext cx="73023" cy="138110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55583" y="4541833"/>
            <a:ext cx="73023" cy="74615"/>
          </a:xfrm>
          <a:prstGeom prst="rect">
            <a:avLst/>
          </a:prstGeom>
          <a:solidFill>
            <a:srgbClr val="EA157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309560" y="681035"/>
            <a:ext cx="46040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268284" y="681035"/>
            <a:ext cx="28575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249238" y="681035"/>
            <a:ext cx="9528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222254" y="681035"/>
            <a:ext cx="7936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1" name="Title Placeholder 21"/>
          <p:cNvSpPr txBox="1">
            <a:spLocks noGrp="1"/>
          </p:cNvSpPr>
          <p:nvPr>
            <p:ph type="title"/>
          </p:nvPr>
        </p:nvSpPr>
        <p:spPr>
          <a:xfrm>
            <a:off x="914400" y="51275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Text Placeholder 12"/>
          <p:cNvSpPr txBox="1">
            <a:spLocks noGrp="1"/>
          </p:cNvSpPr>
          <p:nvPr>
            <p:ph type="body" idx="1"/>
          </p:nvPr>
        </p:nvSpPr>
        <p:spPr>
          <a:xfrm>
            <a:off x="914400" y="1784351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3"/>
          <p:cNvSpPr txBox="1">
            <a:spLocks noGrp="1"/>
          </p:cNvSpPr>
          <p:nvPr>
            <p:ph type="dt" sz="half" idx="2"/>
          </p:nvPr>
        </p:nvSpPr>
        <p:spPr>
          <a:xfrm>
            <a:off x="6476996" y="64166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D6ECFF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914400" y="6416673"/>
            <a:ext cx="5562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D6ECFF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Slide Number Placeholder 22"/>
          <p:cNvSpPr txBox="1">
            <a:spLocks noGrp="1"/>
          </p:cNvSpPr>
          <p:nvPr>
            <p:ph type="sldNum" sz="quarter" idx="4"/>
          </p:nvPr>
        </p:nvSpPr>
        <p:spPr>
          <a:xfrm>
            <a:off x="8610603" y="6416673"/>
            <a:ext cx="457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D6ECFF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fld id="{4F1DD546-8523-4D64-B363-3300B2F3913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-100" baseline="0">
          <a:solidFill>
            <a:srgbClr val="C1EEFF"/>
          </a:solidFill>
          <a:uFillTx/>
          <a:latin typeface="Consolas"/>
        </a:defRPr>
      </a:lvl1pPr>
    </p:titleStyle>
    <p:bodyStyle>
      <a:lvl1pPr marL="411159" marR="0" lvl="0" indent="-34290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D6ECFF"/>
        </a:buClr>
        <a:buSzPct val="95000"/>
        <a:buFont typeface="Wingdings" pitchFamily="2"/>
        <a:buChar char=""/>
        <a:tabLst/>
        <a:defRPr lang="en-US" sz="3000" b="0" i="0" u="none" strike="noStrike" kern="1200" cap="none" spc="0" baseline="0">
          <a:solidFill>
            <a:srgbClr val="FFFFFF"/>
          </a:solidFill>
          <a:uFillTx/>
          <a:latin typeface="Corbel"/>
        </a:defRPr>
      </a:lvl1pPr>
      <a:lvl2pPr marL="739777" marR="0" lvl="1" indent="-28575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A157A"/>
        </a:buClr>
        <a:buSzPct val="90000"/>
        <a:buFont typeface="Wingdings" pitchFamily="2"/>
        <a:buChar char=""/>
        <a:tabLst/>
        <a:defRPr lang="en-US" sz="2600" b="0" i="0" u="none" strike="noStrike" kern="1200" cap="none" spc="0" baseline="0">
          <a:solidFill>
            <a:srgbClr val="FFFFFF"/>
          </a:solidFill>
          <a:uFillTx/>
          <a:latin typeface="Corbel"/>
        </a:defRPr>
      </a:lvl2pPr>
      <a:lvl3pPr marL="99536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A157A"/>
        </a:buClr>
        <a:buSzPct val="100000"/>
        <a:buFont typeface="Wingdings 2" pitchFamily="18"/>
        <a:buChar char="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Corbel"/>
        </a:defRPr>
      </a:lvl3pPr>
      <a:lvl4pPr marL="1260472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EB80A"/>
        </a:buClr>
        <a:buSzPct val="100000"/>
        <a:buFont typeface="Wingdings 3" pitchFamily="18"/>
        <a:buChar char=""/>
        <a:tabLst/>
        <a:defRPr lang="en-US" sz="2200" b="0" i="0" u="none" strike="noStrike" kern="1200" cap="none" spc="0" baseline="0">
          <a:solidFill>
            <a:srgbClr val="FFFFFF"/>
          </a:solidFill>
          <a:uFillTx/>
          <a:latin typeface="Corbel"/>
        </a:defRPr>
      </a:lvl4pPr>
      <a:lvl5pPr marL="1481135" marR="0" lvl="4" indent="-209553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EB80A"/>
        </a:buClr>
        <a:buSzPct val="100000"/>
        <a:buFont typeface="Wingdings 2" pitchFamily="18"/>
        <a:buChar char="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orbel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365129" cy="6854827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255583" y="5046665"/>
            <a:ext cx="73023" cy="1692270"/>
          </a:xfrm>
          <a:prstGeom prst="rect">
            <a:avLst/>
          </a:prstGeom>
          <a:solidFill>
            <a:srgbClr val="EA157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255583" y="4797427"/>
            <a:ext cx="73023" cy="228600"/>
          </a:xfrm>
          <a:prstGeom prst="rect">
            <a:avLst/>
          </a:prstGeom>
          <a:solidFill>
            <a:srgbClr val="FEB8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255583" y="4637086"/>
            <a:ext cx="73023" cy="138110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55583" y="4541833"/>
            <a:ext cx="73023" cy="74615"/>
          </a:xfrm>
          <a:prstGeom prst="rect">
            <a:avLst/>
          </a:prstGeom>
          <a:solidFill>
            <a:srgbClr val="EA157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309560" y="681035"/>
            <a:ext cx="46040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268284" y="681035"/>
            <a:ext cx="28575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249238" y="681035"/>
            <a:ext cx="9528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222254" y="681035"/>
            <a:ext cx="7936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" name="Title Placeholder 21"/>
          <p:cNvSpPr txBox="1">
            <a:spLocks noGrp="1"/>
          </p:cNvSpPr>
          <p:nvPr>
            <p:ph type="title"/>
          </p:nvPr>
        </p:nvSpPr>
        <p:spPr>
          <a:xfrm>
            <a:off x="914400" y="51275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Text Placeholder 12"/>
          <p:cNvSpPr txBox="1">
            <a:spLocks noGrp="1"/>
          </p:cNvSpPr>
          <p:nvPr>
            <p:ph type="body" idx="1"/>
          </p:nvPr>
        </p:nvSpPr>
        <p:spPr>
          <a:xfrm>
            <a:off x="914400" y="1784351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3"/>
          <p:cNvSpPr txBox="1">
            <a:spLocks noGrp="1"/>
          </p:cNvSpPr>
          <p:nvPr>
            <p:ph type="dt" sz="half" idx="2"/>
          </p:nvPr>
        </p:nvSpPr>
        <p:spPr>
          <a:xfrm>
            <a:off x="6476996" y="64166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D6ECFF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endParaRPr/>
          </a:p>
        </p:txBody>
      </p:sp>
      <p:sp>
        <p:nvSpPr>
          <p:cNvPr id="14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914400" y="6416673"/>
            <a:ext cx="5562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D6ECFF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endParaRPr/>
          </a:p>
        </p:txBody>
      </p:sp>
      <p:sp>
        <p:nvSpPr>
          <p:cNvPr id="15" name="Slide Number Placeholder 22"/>
          <p:cNvSpPr txBox="1">
            <a:spLocks noGrp="1"/>
          </p:cNvSpPr>
          <p:nvPr>
            <p:ph type="sldNum" sz="quarter" idx="4"/>
          </p:nvPr>
        </p:nvSpPr>
        <p:spPr>
          <a:xfrm>
            <a:off x="8610603" y="6416673"/>
            <a:ext cx="457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D6ECFF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fld id="{4F1DD546-8523-4D64-B363-3300B2F3913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4312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-100" baseline="0">
          <a:solidFill>
            <a:srgbClr val="C1EEFF"/>
          </a:solidFill>
          <a:uFillTx/>
          <a:latin typeface="Consolas"/>
        </a:defRPr>
      </a:lvl1pPr>
    </p:titleStyle>
    <p:bodyStyle>
      <a:lvl1pPr marL="411159" marR="0" lvl="0" indent="-34290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D6ECFF"/>
        </a:buClr>
        <a:buSzPct val="95000"/>
        <a:buFont typeface="Wingdings" pitchFamily="2"/>
        <a:buChar char=""/>
        <a:tabLst/>
        <a:defRPr lang="en-US" sz="3000" b="0" i="0" u="none" strike="noStrike" kern="1200" cap="none" spc="0" baseline="0">
          <a:solidFill>
            <a:srgbClr val="FFFFFF"/>
          </a:solidFill>
          <a:uFillTx/>
          <a:latin typeface="Corbel"/>
        </a:defRPr>
      </a:lvl1pPr>
      <a:lvl2pPr marL="739777" marR="0" lvl="1" indent="-28575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A157A"/>
        </a:buClr>
        <a:buSzPct val="90000"/>
        <a:buFont typeface="Wingdings" pitchFamily="2"/>
        <a:buChar char=""/>
        <a:tabLst/>
        <a:defRPr lang="en-US" sz="2600" b="0" i="0" u="none" strike="noStrike" kern="1200" cap="none" spc="0" baseline="0">
          <a:solidFill>
            <a:srgbClr val="FFFFFF"/>
          </a:solidFill>
          <a:uFillTx/>
          <a:latin typeface="Corbel"/>
        </a:defRPr>
      </a:lvl2pPr>
      <a:lvl3pPr marL="99536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A157A"/>
        </a:buClr>
        <a:buSzPct val="100000"/>
        <a:buFont typeface="Wingdings 2" pitchFamily="18"/>
        <a:buChar char="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Corbel"/>
        </a:defRPr>
      </a:lvl3pPr>
      <a:lvl4pPr marL="1260472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EB80A"/>
        </a:buClr>
        <a:buSzPct val="100000"/>
        <a:buFont typeface="Wingdings 3" pitchFamily="18"/>
        <a:buChar char=""/>
        <a:tabLst/>
        <a:defRPr lang="en-US" sz="2200" b="0" i="0" u="none" strike="noStrike" kern="1200" cap="none" spc="0" baseline="0">
          <a:solidFill>
            <a:srgbClr val="FFFFFF"/>
          </a:solidFill>
          <a:uFillTx/>
          <a:latin typeface="Corbel"/>
        </a:defRPr>
      </a:lvl4pPr>
      <a:lvl5pPr marL="1481135" marR="0" lvl="4" indent="-209553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EB80A"/>
        </a:buClr>
        <a:buSzPct val="100000"/>
        <a:buFont typeface="Wingdings 2" pitchFamily="18"/>
        <a:buChar char="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orbe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microsoft.com/office/2007/relationships/hdphoto" Target="../media/hdphoto1.wdp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BS  TRUCK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3866" y="1988840"/>
            <a:ext cx="6137279" cy="4038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 txBox="1">
            <a:spLocks noGrp="1"/>
          </p:cNvSpPr>
          <p:nvPr>
            <p:ph type="ctrTitle"/>
          </p:nvPr>
        </p:nvSpPr>
        <p:spPr>
          <a:xfrm>
            <a:off x="34191" y="260648"/>
            <a:ext cx="8964488" cy="1584176"/>
          </a:xfrm>
        </p:spPr>
        <p:txBody>
          <a:bodyPr anchorCtr="1"/>
          <a:lstStyle/>
          <a:p>
            <a:pPr lvl="0" algn="ctr" hangingPunct="1"/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Introducing THE</a:t>
            </a:r>
            <a:r>
              <a:rPr lang="en-US" sz="34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Brake 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Safe</a:t>
            </a:r>
            <a:r>
              <a:rPr lang="en-US" sz="200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ARROW logger™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Brake adjustment inspection System</a:t>
            </a: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057400" y="4190996"/>
            <a:ext cx="4800600" cy="51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05" y="6354021"/>
            <a:ext cx="2412000" cy="38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88744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BRAKE </a:t>
            </a:r>
            <a:r>
              <a:rPr lang="en-C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C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ARROW LOGGER</a:t>
            </a:r>
            <a:r>
              <a:rPr lang="en-C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4034767"/>
          </a:xfrm>
        </p:spPr>
        <p:txBody>
          <a:bodyPr/>
          <a:lstStyle/>
          <a:p>
            <a:r>
              <a:rPr lang="en-CA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Logger Housing constructed</a:t>
            </a:r>
          </a:p>
          <a:p>
            <a:pPr marL="68259" indent="0">
              <a:buNone/>
            </a:pPr>
            <a:r>
              <a:rPr lang="en-C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of self lubricating </a:t>
            </a:r>
            <a:r>
              <a:rPr lang="en-CA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Acetal</a:t>
            </a:r>
            <a:r>
              <a:rPr lang="en-CA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</a:p>
          <a:p>
            <a:pPr marL="68259" indent="0">
              <a:buNone/>
            </a:pPr>
            <a:r>
              <a:rPr lang="en-C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non-binding movement.</a:t>
            </a:r>
          </a:p>
          <a:p>
            <a:pPr marL="68259" indent="0">
              <a:buNone/>
            </a:pPr>
            <a:endParaRPr lang="en-CA" sz="3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Logger Arrow Indicator is</a:t>
            </a:r>
          </a:p>
          <a:p>
            <a:pPr marL="68259" indent="0">
              <a:buNone/>
            </a:pPr>
            <a:r>
              <a:rPr lang="en-C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manufactured from durable,</a:t>
            </a:r>
          </a:p>
          <a:p>
            <a:pPr marL="68259" indent="0">
              <a:buNone/>
            </a:pPr>
            <a:r>
              <a:rPr lang="en-C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high impact nylon.</a:t>
            </a:r>
          </a:p>
          <a:p>
            <a:pPr marL="68259" indent="0">
              <a:buNone/>
            </a:pPr>
            <a:endParaRPr lang="en-CA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43" y="1998704"/>
            <a:ext cx="3412548" cy="3374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174222"/>
            <a:ext cx="2412000" cy="3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2" y="2924944"/>
            <a:ext cx="4050269" cy="3037702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1392" y="116632"/>
            <a:ext cx="8496944" cy="1260058"/>
          </a:xfrm>
        </p:spPr>
        <p:txBody>
          <a:bodyPr/>
          <a:lstStyle/>
          <a:p>
            <a:pPr lvl="0" algn="ctr" hangingPunct="1"/>
            <a:r>
              <a:rPr lang="en-C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BRAKE </a:t>
            </a:r>
            <a:r>
              <a:rPr lang="en-C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C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ARROW LOGGER</a:t>
            </a:r>
            <a:r>
              <a:rPr lang="en-C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4400" y="1447796"/>
            <a:ext cx="7772400" cy="5410203"/>
          </a:xfrm>
        </p:spPr>
        <p:txBody>
          <a:bodyPr/>
          <a:lstStyle/>
          <a:p>
            <a:pPr lvl="0" hangingPunct="1">
              <a:buClr>
                <a:srgbClr val="FFFF00"/>
              </a:buClr>
            </a:pP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2 universal formats: one for trucks and one for trailers</a:t>
            </a:r>
          </a:p>
          <a:p>
            <a:pPr lvl="0" hangingPunct="1">
              <a:buNone/>
            </a:pP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None/>
            </a:pP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/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None/>
            </a:pP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Clr>
                <a:srgbClr val="FFFF00"/>
              </a:buClr>
            </a:pPr>
            <a:endParaRPr lang="en-US" sz="8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/>
            <a:endParaRPr lang="en-CA" sz="32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4050270" cy="3037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72" y="6355639"/>
            <a:ext cx="2412000" cy="38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31752" y="260648"/>
            <a:ext cx="8352927" cy="1260752"/>
          </a:xfrm>
        </p:spPr>
        <p:txBody>
          <a:bodyPr/>
          <a:lstStyle/>
          <a:p>
            <a:pPr lvl="0" algn="ctr" hangingPunct="1"/>
            <a:r>
              <a:rPr lang="en-US" dirty="0">
                <a:solidFill>
                  <a:srgbClr val="FF0000"/>
                </a:solidFill>
                <a:latin typeface="Arial" pitchFamily="34"/>
                <a:cs typeface="Arial" pitchFamily="34"/>
              </a:rPr>
              <a:t>BRAKE 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</a:t>
            </a:r>
            <a:r>
              <a:rPr lang="en-US" dirty="0">
                <a:solidFill>
                  <a:srgbClr val="FF0000"/>
                </a:solidFill>
                <a:latin typeface="Arial" pitchFamily="34"/>
                <a:cs typeface="Arial" pitchFamily="34"/>
              </a:rPr>
              <a:t>™ </a:t>
            </a:r>
            <a:r>
              <a:rPr lang="en-US" dirty="0">
                <a:solidFill>
                  <a:schemeClr val="bg1"/>
                </a:solidFill>
                <a:latin typeface="Arial" pitchFamily="34"/>
                <a:cs typeface="Arial" pitchFamily="34"/>
              </a:rPr>
              <a:t>Features</a:t>
            </a:r>
          </a:p>
        </p:txBody>
      </p:sp>
      <p:sp>
        <p:nvSpPr>
          <p:cNvPr id="3" name="Text Placeholder 10"/>
          <p:cNvSpPr txBox="1">
            <a:spLocks noGrp="1"/>
          </p:cNvSpPr>
          <p:nvPr>
            <p:ph type="body" idx="1"/>
          </p:nvPr>
        </p:nvSpPr>
        <p:spPr>
          <a:xfrm>
            <a:off x="527252" y="1556792"/>
            <a:ext cx="4040184" cy="1543050"/>
          </a:xfrm>
        </p:spPr>
        <p:txBody>
          <a:bodyPr/>
          <a:lstStyle/>
          <a:p>
            <a:pPr marL="73023" lvl="0" hangingPunct="1">
              <a:lnSpc>
                <a:spcPct val="90000"/>
              </a:lnSpc>
              <a:buClr>
                <a:srgbClr val="FFFF00"/>
              </a:buClr>
              <a:buChar char="§"/>
            </a:pP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Pre-measured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reference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units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(Goalpost) are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set to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 re-adjustment point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of 1.75”, 2.00” or 2.50”</a:t>
            </a:r>
          </a:p>
        </p:txBody>
      </p:sp>
      <p:sp>
        <p:nvSpPr>
          <p:cNvPr id="4" name="Text Placeholder 11"/>
          <p:cNvSpPr txBox="1">
            <a:spLocks noGrp="1"/>
          </p:cNvSpPr>
          <p:nvPr>
            <p:ph type="body" idx="3"/>
          </p:nvPr>
        </p:nvSpPr>
        <p:spPr>
          <a:xfrm>
            <a:off x="4587933" y="1587286"/>
            <a:ext cx="4343400" cy="1712347"/>
          </a:xfrm>
        </p:spPr>
        <p:txBody>
          <a:bodyPr/>
          <a:lstStyle/>
          <a:p>
            <a:pPr marL="73023" lvl="0" hangingPunct="1">
              <a:lnSpc>
                <a:spcPct val="90000"/>
              </a:lnSpc>
              <a:buClr>
                <a:srgbClr val="FFFF00"/>
              </a:buClr>
              <a:buChar char="§"/>
            </a:pP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Replacement clevis pin and clamp pin have  tooled point for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visibility and reliable contact with Arrow Indicator.</a:t>
            </a:r>
            <a:endParaRPr lang="en-US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5" name="Picture 9" descr="clevis pin"/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83089" y="3501088"/>
            <a:ext cx="2050254" cy="1452270"/>
          </a:xfrm>
          <a:ln w="9528">
            <a:solidFill>
              <a:srgbClr val="FFFF00"/>
            </a:solidFill>
            <a:prstDash val="solid"/>
            <a:miter/>
          </a:ln>
        </p:spPr>
      </p:pic>
      <p:pic>
        <p:nvPicPr>
          <p:cNvPr id="6" name="Picture 5" descr="Goal posts cop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07704" y="3413155"/>
            <a:ext cx="1098551" cy="3276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lam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67611" y="4905178"/>
            <a:ext cx="2081210" cy="17954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3851920" y="3780236"/>
            <a:ext cx="1143000" cy="6096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38103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74815" y="5334006"/>
            <a:ext cx="1066803" cy="6096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38103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29716"/>
            <a:ext cx="2171656" cy="17600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7854"/>
            <a:ext cx="1908000" cy="3011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82127"/>
            <a:ext cx="218281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86152" y="447492"/>
            <a:ext cx="8770933" cy="1202617"/>
          </a:xfrm>
        </p:spPr>
        <p:txBody>
          <a:bodyPr/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LOGGER™           </a:t>
            </a:r>
            <a:r>
              <a:rPr lang="en-US" dirty="0" smtClean="0">
                <a:solidFill>
                  <a:prstClr val="white"/>
                </a:solidFill>
                <a:latin typeface="Arial" pitchFamily="34"/>
                <a:cs typeface="Arial" pitchFamily="34"/>
              </a:rPr>
              <a:t>HOW IT </a:t>
            </a:r>
            <a:r>
              <a:rPr lang="en-US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WORKS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4" y="1784351"/>
            <a:ext cx="8219256" cy="4572000"/>
          </a:xfrm>
        </p:spPr>
        <p:txBody>
          <a:bodyPr/>
          <a:lstStyle/>
          <a:p>
            <a:pPr marL="68259" lvl="0" indent="0">
              <a:buClr>
                <a:srgbClr val="FFFF00"/>
              </a:buClr>
              <a:buNone/>
            </a:pPr>
            <a:endParaRPr lang="en-US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>
              <a:buClr>
                <a:srgbClr val="FFFF00"/>
              </a:buClr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A Brake Safe Logger™ tooled clevis</a:t>
            </a:r>
          </a:p>
          <a:p>
            <a:pPr marL="68259" lvl="0" indent="0">
              <a:buClr>
                <a:srgbClr val="FFFF00"/>
              </a:buClr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  pin with the red pointer cover is inserted</a:t>
            </a:r>
          </a:p>
          <a:p>
            <a:pPr marL="68259" lvl="0" indent="0">
              <a:buClr>
                <a:srgbClr val="FFFF00"/>
              </a:buClr>
              <a:buNone/>
            </a:pP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 into the slack adjuster yoke replacing</a:t>
            </a:r>
          </a:p>
          <a:p>
            <a:pPr marL="68259" lvl="0" indent="0">
              <a:buClr>
                <a:srgbClr val="FFFF00"/>
              </a:buClr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  the existing clevis pin (Truck application).</a:t>
            </a:r>
          </a:p>
          <a:p>
            <a:pPr marL="68259" lvl="0" indent="0">
              <a:buClr>
                <a:srgbClr val="FFFF00"/>
              </a:buClr>
              <a:buNone/>
            </a:pPr>
            <a:endParaRPr lang="en-US" sz="24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A Brake </a:t>
            </a: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Safe Logger™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clamp indicator</a:t>
            </a:r>
          </a:p>
          <a:p>
            <a:pPr marL="68259" lvl="0" indent="0">
              <a:buClr>
                <a:srgbClr val="FFFF00"/>
              </a:buClr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  pin</a:t>
            </a: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 with the red pointer cover is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attached</a:t>
            </a:r>
          </a:p>
          <a:p>
            <a:pPr marL="68259" lvl="0" indent="0">
              <a:buClr>
                <a:srgbClr val="FFFF00"/>
              </a:buClr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  to the pushrod (Trailer application).</a:t>
            </a:r>
            <a:endParaRPr lang="en-US" sz="2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4" name="Picture 3" descr="pin 1 copy cr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3389" y="1650110"/>
            <a:ext cx="2254717" cy="29093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6"/>
          <p:cNvSpPr txBox="1"/>
          <p:nvPr/>
        </p:nvSpPr>
        <p:spPr>
          <a:xfrm>
            <a:off x="6697566" y="3707906"/>
            <a:ext cx="2194755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Tooled clevis pin</a:t>
            </a:r>
          </a:p>
        </p:txBody>
      </p:sp>
      <p:cxnSp>
        <p:nvCxnSpPr>
          <p:cNvPr id="6" name="Straight Arrow Connector 8"/>
          <p:cNvCxnSpPr/>
          <p:nvPr/>
        </p:nvCxnSpPr>
        <p:spPr>
          <a:xfrm rot="5400013" flipH="1" flipV="1">
            <a:off x="6614868" y="2964955"/>
            <a:ext cx="1143000" cy="342900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sp>
        <p:nvSpPr>
          <p:cNvPr id="8" name="Rectangle 10"/>
          <p:cNvSpPr/>
          <p:nvPr/>
        </p:nvSpPr>
        <p:spPr>
          <a:xfrm>
            <a:off x="8770933" y="533396"/>
            <a:ext cx="184731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FF0000"/>
              </a:solidFill>
              <a:uFillTx/>
              <a:latin typeface="Arial"/>
              <a:ea typeface="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25" y="4840124"/>
            <a:ext cx="2411760" cy="1568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03501" y="4871421"/>
            <a:ext cx="2304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Clamp Indicator Pin</a:t>
            </a:r>
            <a:endParaRPr lang="en-CA" sz="20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7769">
            <a:off x="7632112" y="4763814"/>
            <a:ext cx="448468" cy="136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155594"/>
            <a:ext cx="2412000" cy="38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376140" y="188640"/>
            <a:ext cx="8640960" cy="1188050"/>
          </a:xfrm>
        </p:spPr>
        <p:txBody>
          <a:bodyPr/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2800" b="1" cap="all" spc="0" dirty="0">
                <a:solidFill>
                  <a:srgbClr val="FF0000"/>
                </a:solidFill>
                <a:latin typeface="Book Antiqua"/>
                <a:cs typeface="Arial"/>
              </a:rPr>
              <a:t> 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</a:t>
            </a:r>
            <a:r>
              <a:rPr lang="en-US" dirty="0">
                <a:solidFill>
                  <a:srgbClr val="FF0000"/>
                </a:solidFill>
                <a:latin typeface="Arial" pitchFamily="34"/>
                <a:cs typeface="Arial" pitchFamily="34"/>
              </a:rPr>
              <a:t>™ 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    </a:t>
            </a:r>
            <a:r>
              <a:rPr lang="en-US" dirty="0" smtClean="0">
                <a:solidFill>
                  <a:prstClr val="white"/>
                </a:solidFill>
                <a:latin typeface="Arial" pitchFamily="34"/>
                <a:cs typeface="Arial" pitchFamily="34"/>
              </a:rPr>
              <a:t>HOW IT WORKS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The Pre-measured reference unit with the yellow pin covers is attached to the steel, zinc plated mounting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bracket together with the Logger Housing and the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ogger Arrow Indicator.</a:t>
            </a:r>
            <a:endParaRPr lang="en-US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26399"/>
            <a:ext cx="4032448" cy="269135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" name="TextBox 7"/>
          <p:cNvSpPr txBox="1"/>
          <p:nvPr/>
        </p:nvSpPr>
        <p:spPr>
          <a:xfrm>
            <a:off x="275802" y="4168747"/>
            <a:ext cx="2133596" cy="7080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Pre-measured reference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802" y="5148465"/>
            <a:ext cx="2073275" cy="7080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Mounting bracket</a:t>
            </a:r>
          </a:p>
        </p:txBody>
      </p:sp>
      <p:cxnSp>
        <p:nvCxnSpPr>
          <p:cNvPr id="9" name="Straight Arrow Connector 9"/>
          <p:cNvCxnSpPr/>
          <p:nvPr/>
        </p:nvCxnSpPr>
        <p:spPr>
          <a:xfrm>
            <a:off x="2321874" y="4631461"/>
            <a:ext cx="1718867" cy="1101795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cxnSp>
        <p:nvCxnSpPr>
          <p:cNvPr id="10" name="Straight Arrow Connector 13"/>
          <p:cNvCxnSpPr/>
          <p:nvPr/>
        </p:nvCxnSpPr>
        <p:spPr>
          <a:xfrm>
            <a:off x="2123728" y="5372076"/>
            <a:ext cx="720080" cy="361180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sp>
        <p:nvSpPr>
          <p:cNvPr id="23" name="TextBox 22"/>
          <p:cNvSpPr txBox="1"/>
          <p:nvPr/>
        </p:nvSpPr>
        <p:spPr>
          <a:xfrm>
            <a:off x="6732240" y="4168746"/>
            <a:ext cx="194421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Logger Arrow Indicator</a:t>
            </a:r>
            <a:endParaRPr lang="en-CA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9"/>
          <p:cNvCxnSpPr/>
          <p:nvPr/>
        </p:nvCxnSpPr>
        <p:spPr>
          <a:xfrm flipH="1">
            <a:off x="4427984" y="4597567"/>
            <a:ext cx="2304256" cy="415609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sp>
        <p:nvSpPr>
          <p:cNvPr id="27" name="TextBox 26"/>
          <p:cNvSpPr txBox="1"/>
          <p:nvPr/>
        </p:nvSpPr>
        <p:spPr>
          <a:xfrm>
            <a:off x="6732240" y="5301846"/>
            <a:ext cx="194421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Logger Housing</a:t>
            </a:r>
            <a:endParaRPr lang="en-CA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13"/>
          <p:cNvCxnSpPr>
            <a:stCxn id="27" idx="1"/>
          </p:cNvCxnSpPr>
          <p:nvPr/>
        </p:nvCxnSpPr>
        <p:spPr>
          <a:xfrm flipH="1">
            <a:off x="5580112" y="5655789"/>
            <a:ext cx="1152128" cy="200706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" y="6274601"/>
            <a:ext cx="2412000" cy="38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712968" cy="1224136"/>
          </a:xfrm>
        </p:spPr>
        <p:txBody>
          <a:bodyPr/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LOGGER™         </a:t>
            </a:r>
            <a:r>
              <a:rPr lang="en-US" dirty="0" smtClean="0">
                <a:solidFill>
                  <a:prstClr val="white"/>
                </a:solidFill>
                <a:latin typeface="Arial" pitchFamily="34"/>
                <a:cs typeface="Arial" pitchFamily="34"/>
              </a:rPr>
              <a:t>HOW IT  </a:t>
            </a:r>
            <a:r>
              <a:rPr lang="en-US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WORKS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2862" y="1295116"/>
            <a:ext cx="8291264" cy="4572000"/>
          </a:xfrm>
        </p:spPr>
        <p:txBody>
          <a:bodyPr/>
          <a:lstStyle/>
          <a:p>
            <a:pPr lvl="0"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steel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bracket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with the pre-measured reference unit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(Goalpost) and Logger Housing &amp; Logger Arrow Indicator are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mounted on the brake chamber using the existing mounting stud.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81116"/>
            <a:ext cx="3809994" cy="30485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909179" y="3787838"/>
            <a:ext cx="1911293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Logger Arrow Indicator</a:t>
            </a:r>
            <a:endParaRPr lang="en-US" sz="2000" b="1" i="0" u="none" strike="noStrike" kern="1200" cap="none" spc="0" baseline="0" dirty="0">
              <a:solidFill>
                <a:srgbClr val="FF0000"/>
              </a:solidFill>
              <a:uFillTx/>
              <a:latin typeface="Arial"/>
              <a:ea typeface=""/>
              <a:cs typeface="Arial"/>
            </a:endParaRPr>
          </a:p>
        </p:txBody>
      </p:sp>
      <p:cxnSp>
        <p:nvCxnSpPr>
          <p:cNvPr id="6" name="Straight Arrow Connector 7"/>
          <p:cNvCxnSpPr>
            <a:stCxn id="5" idx="1"/>
          </p:cNvCxnSpPr>
          <p:nvPr/>
        </p:nvCxnSpPr>
        <p:spPr>
          <a:xfrm flipH="1">
            <a:off x="5868145" y="4141781"/>
            <a:ext cx="1041034" cy="655371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sp>
        <p:nvSpPr>
          <p:cNvPr id="7" name="TextBox 9"/>
          <p:cNvSpPr txBox="1"/>
          <p:nvPr/>
        </p:nvSpPr>
        <p:spPr>
          <a:xfrm>
            <a:off x="251520" y="4406544"/>
            <a:ext cx="2271467" cy="1015663"/>
          </a:xfrm>
          <a:prstGeom prst="rect">
            <a:avLst/>
          </a:prstGeom>
          <a:solidFill>
            <a:srgbClr val="FFFF00"/>
          </a:solidFill>
          <a:ln w="9528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Brake Chamber,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"/>
                <a:cs typeface="Arial"/>
              </a:rPr>
              <a:t>Mounting stud,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"/>
                <a:cs typeface="Ari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"/>
                <a:cs typeface="Arial"/>
              </a:rPr>
              <a:t>Bracket</a:t>
            </a:r>
            <a:endParaRPr lang="en-US" sz="2000" b="1" i="0" u="none" strike="noStrike" kern="1200" cap="none" spc="0" baseline="0" dirty="0">
              <a:solidFill>
                <a:srgbClr val="FF0000"/>
              </a:solidFill>
              <a:uFillTx/>
              <a:latin typeface="Arial"/>
              <a:ea typeface=""/>
              <a:cs typeface="Arial"/>
            </a:endParaRPr>
          </a:p>
        </p:txBody>
      </p:sp>
      <p:cxnSp>
        <p:nvCxnSpPr>
          <p:cNvPr id="8" name="Straight Arrow Connector 12"/>
          <p:cNvCxnSpPr>
            <a:stCxn id="7" idx="3"/>
          </p:cNvCxnSpPr>
          <p:nvPr/>
        </p:nvCxnSpPr>
        <p:spPr>
          <a:xfrm flipV="1">
            <a:off x="2522987" y="4077072"/>
            <a:ext cx="592458" cy="837304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cxnSp>
        <p:nvCxnSpPr>
          <p:cNvPr id="16" name="Straight Arrow Connector 12"/>
          <p:cNvCxnSpPr>
            <a:stCxn id="7" idx="3"/>
          </p:cNvCxnSpPr>
          <p:nvPr/>
        </p:nvCxnSpPr>
        <p:spPr>
          <a:xfrm>
            <a:off x="2522987" y="4914376"/>
            <a:ext cx="1184917" cy="316432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cxnSp>
        <p:nvCxnSpPr>
          <p:cNvPr id="19" name="Straight Arrow Connector 12"/>
          <p:cNvCxnSpPr>
            <a:stCxn id="7" idx="3"/>
          </p:cNvCxnSpPr>
          <p:nvPr/>
        </p:nvCxnSpPr>
        <p:spPr>
          <a:xfrm>
            <a:off x="2522987" y="4914376"/>
            <a:ext cx="692221" cy="670449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sp>
        <p:nvSpPr>
          <p:cNvPr id="29" name="TextBox 28"/>
          <p:cNvSpPr txBox="1"/>
          <p:nvPr/>
        </p:nvSpPr>
        <p:spPr>
          <a:xfrm>
            <a:off x="7155702" y="5105396"/>
            <a:ext cx="129614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Logger Housing</a:t>
            </a:r>
            <a:endParaRPr lang="en-CA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7"/>
          <p:cNvCxnSpPr>
            <a:stCxn id="29" idx="1"/>
          </p:cNvCxnSpPr>
          <p:nvPr/>
        </p:nvCxnSpPr>
        <p:spPr>
          <a:xfrm flipH="1" flipV="1">
            <a:off x="5612768" y="5458846"/>
            <a:ext cx="1542934" cy="493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" y="6187791"/>
            <a:ext cx="2412000" cy="380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225015" y="260648"/>
            <a:ext cx="8784976" cy="914400"/>
          </a:xfrm>
        </p:spPr>
        <p:txBody>
          <a:bodyPr/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LOGGER™             </a:t>
            </a:r>
            <a:r>
              <a:rPr lang="en-US" dirty="0" smtClean="0">
                <a:solidFill>
                  <a:prstClr val="white"/>
                </a:solidFill>
                <a:latin typeface="Arial" pitchFamily="34"/>
                <a:cs typeface="Arial" pitchFamily="34"/>
              </a:rPr>
              <a:t>HOW IT WORKS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</a:b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592" y="5279106"/>
            <a:ext cx="748883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CA" sz="2800" b="1" dirty="0">
                <a:solidFill>
                  <a:srgbClr val="FFFF00"/>
                </a:solidFill>
                <a:ea typeface="Calibri"/>
                <a:cs typeface="Times New Roman"/>
              </a:rPr>
              <a:t>Prior to a Brake Application, the Clevis Pin, U-shaped pre-measured reference unit (Goalpost) and Arrow Indicator are aligned</a:t>
            </a:r>
            <a:r>
              <a:rPr lang="en-CA" sz="2800" b="1" dirty="0" smtClean="0">
                <a:solidFill>
                  <a:srgbClr val="FFFF00"/>
                </a:solidFill>
                <a:ea typeface="Calibri"/>
                <a:cs typeface="Times New Roman"/>
              </a:rPr>
              <a:t>. (fig. 1)</a:t>
            </a:r>
            <a:endParaRPr lang="en-CA" sz="28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17738"/>
            <a:ext cx="3534717" cy="36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11" y="188640"/>
            <a:ext cx="8579296" cy="129614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</a:t>
            </a:r>
            <a:r>
              <a:rPr lang="en-US" dirty="0">
                <a:solidFill>
                  <a:srgbClr val="FF0000"/>
                </a:solidFill>
                <a:latin typeface="Arial" pitchFamily="34"/>
                <a:cs typeface="Arial" pitchFamily="34"/>
              </a:rPr>
              <a:t>™ 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         </a:t>
            </a:r>
            <a:r>
              <a:rPr lang="en-US" dirty="0" smtClean="0">
                <a:solidFill>
                  <a:prstClr val="white"/>
                </a:solidFill>
                <a:latin typeface="Arial" pitchFamily="34"/>
                <a:cs typeface="Arial" pitchFamily="34"/>
              </a:rPr>
              <a:t>HOW IT WORKS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</a:b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251520" y="5085184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90-100 </a:t>
            </a:r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 Brake 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Application. </a:t>
            </a:r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Arrow Indicator is 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U-shaped reference unit (Goalpost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fig.1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CA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C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BRAKE IS IN ADJUSTMENT</a:t>
            </a:r>
            <a:endParaRPr lang="en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4710" y="50851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90-100 </a:t>
            </a:r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 Brake Application and Release. Arrow Indicator 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 BETWEEN </a:t>
            </a:r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U-shaped  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Goalpost </a:t>
            </a:r>
          </a:p>
          <a:p>
            <a:pPr lvl="0"/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(fig.2).</a:t>
            </a:r>
            <a:endParaRPr lang="en-CA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BRAKE IS IN ADJUSTMENT</a:t>
            </a:r>
            <a:endParaRPr lang="en-CA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03648" y="3861048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23012" y="3861048"/>
            <a:ext cx="8372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281311" cy="350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Grp="1" noChangeAspect="1" noChangeArrowheads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45" y="1412776"/>
            <a:ext cx="3432574" cy="348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16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41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</a:t>
            </a:r>
            <a:r>
              <a:rPr lang="en-US" dirty="0">
                <a:solidFill>
                  <a:srgbClr val="FF0000"/>
                </a:solidFill>
                <a:latin typeface="Arial" pitchFamily="34"/>
                <a:cs typeface="Arial" pitchFamily="34"/>
              </a:rPr>
              <a:t>™ 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           </a:t>
            </a:r>
            <a:r>
              <a:rPr lang="en-US" dirty="0" smtClean="0">
                <a:solidFill>
                  <a:prstClr val="white"/>
                </a:solidFill>
                <a:latin typeface="Arial" pitchFamily="34"/>
                <a:cs typeface="Arial" pitchFamily="34"/>
              </a:rPr>
              <a:t>HOW IT WORKS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</a:b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198804" y="5147318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90-100 </a:t>
            </a:r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 Brake Application. Arrow Indicator is 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</a:t>
            </a:r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U-shaped reference unit (Goalpost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(fig.1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0"/>
            <a:r>
              <a:rPr lang="en-C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BRAKE </a:t>
            </a:r>
            <a:r>
              <a:rPr lang="en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C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ADJUSTMENT</a:t>
            </a:r>
            <a:endParaRPr lang="en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3974" y="5147318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90-100 </a:t>
            </a:r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 Brake Application and Release. Arrow Indicator REMAINS 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U-shaped Goalpost</a:t>
            </a:r>
          </a:p>
          <a:p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(fig.2</a:t>
            </a:r>
            <a:r>
              <a:rPr lang="en-C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CA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BRAKE </a:t>
            </a:r>
            <a:r>
              <a:rPr lang="en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C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ADJUSTMENT </a:t>
            </a:r>
            <a:endParaRPr lang="en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4" y="1448383"/>
            <a:ext cx="4040188" cy="36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Grp="1" noChangeAspect="1" noChangeArrowheads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23" y="1438328"/>
            <a:ext cx="3708990" cy="370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756672" cy="1440160"/>
          </a:xfrm>
        </p:spPr>
        <p:txBody>
          <a:bodyPr/>
          <a:lstStyle/>
          <a:p>
            <a:pPr lvl="0" algn="ctr" hangingPunct="1"/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LOGGER™  </a:t>
            </a:r>
            <a:r>
              <a:rPr lang="en-US" sz="3600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will </a:t>
            </a:r>
            <a:r>
              <a:rPr lang="en-US" sz="3600" dirty="0">
                <a:solidFill>
                  <a:schemeClr val="bg1"/>
                </a:solidFill>
                <a:latin typeface="Arial" pitchFamily="34"/>
                <a:cs typeface="Arial" pitchFamily="34"/>
              </a:rPr>
              <a:t>save </a:t>
            </a:r>
            <a:r>
              <a:rPr lang="en-US" sz="3600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all fleet operators </a:t>
            </a:r>
            <a:r>
              <a:rPr lang="en-US" sz="3600" dirty="0">
                <a:solidFill>
                  <a:schemeClr val="bg1"/>
                </a:solidFill>
                <a:latin typeface="Arial" pitchFamily="34"/>
                <a:cs typeface="Arial" pitchFamily="34"/>
              </a:rPr>
              <a:t>time and money!</a:t>
            </a:r>
          </a:p>
        </p:txBody>
      </p:sp>
      <p:sp>
        <p:nvSpPr>
          <p:cNvPr id="3" name="Content Placeholder 6"/>
          <p:cNvSpPr txBox="1">
            <a:spLocks noGrp="1"/>
          </p:cNvSpPr>
          <p:nvPr>
            <p:ph idx="1"/>
          </p:nvPr>
        </p:nvSpPr>
        <p:spPr>
          <a:xfrm>
            <a:off x="465136" y="1770058"/>
            <a:ext cx="8217748" cy="5003350"/>
          </a:xfrm>
        </p:spPr>
        <p:txBody>
          <a:bodyPr/>
          <a:lstStyle/>
          <a:p>
            <a:pPr lvl="0" hangingPunct="1"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Reduced Maintenance Costs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No unnecessary brake adjustments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Pre-empt costly repairs</a:t>
            </a:r>
          </a:p>
          <a:p>
            <a:pPr lvl="0" hangingPunct="1">
              <a:buClr>
                <a:srgbClr val="FFFF00"/>
              </a:buClr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Improved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Productivity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Mechanics &amp; Drivers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Vehicles &amp; Equipment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Improved Fleet Safety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CA" sz="2000" dirty="0" smtClean="0">
                <a:solidFill>
                  <a:srgbClr val="FFFF00"/>
                </a:solidFill>
                <a:latin typeface="Arial"/>
                <a:cs typeface="Arial"/>
              </a:rPr>
              <a:t>Maximum </a:t>
            </a:r>
            <a:r>
              <a:rPr lang="en-CA" sz="2000" dirty="0">
                <a:solidFill>
                  <a:srgbClr val="FFFF00"/>
                </a:solidFill>
                <a:latin typeface="Arial"/>
                <a:cs typeface="Arial"/>
              </a:rPr>
              <a:t>braking capability in </a:t>
            </a:r>
            <a:r>
              <a:rPr lang="en-CA" sz="2000" dirty="0" smtClean="0">
                <a:solidFill>
                  <a:srgbClr val="FFFF00"/>
                </a:solidFill>
                <a:latin typeface="Arial"/>
                <a:cs typeface="Arial"/>
              </a:rPr>
              <a:t>normal or emergency </a:t>
            </a:r>
            <a:r>
              <a:rPr lang="en-CA" sz="2000" dirty="0">
                <a:solidFill>
                  <a:srgbClr val="FFFF00"/>
                </a:solidFill>
                <a:latin typeface="Arial"/>
                <a:cs typeface="Arial"/>
              </a:rPr>
              <a:t>situations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CA" sz="2000" dirty="0" smtClean="0">
                <a:solidFill>
                  <a:srgbClr val="FFFF00"/>
                </a:solidFill>
                <a:latin typeface="Arial"/>
                <a:cs typeface="Arial"/>
              </a:rPr>
              <a:t>Check vehicles &amp; </a:t>
            </a:r>
            <a:r>
              <a:rPr lang="en-CA" sz="2000" dirty="0">
                <a:solidFill>
                  <a:srgbClr val="FFFF00"/>
                </a:solidFill>
                <a:latin typeface="Arial"/>
                <a:cs typeface="Arial"/>
              </a:rPr>
              <a:t>equipment brake </a:t>
            </a:r>
            <a:r>
              <a:rPr lang="en-CA" sz="2000" dirty="0" smtClean="0">
                <a:solidFill>
                  <a:srgbClr val="FFFF00"/>
                </a:solidFill>
                <a:latin typeface="Arial"/>
                <a:cs typeface="Arial"/>
              </a:rPr>
              <a:t>adjustment status roadside without need </a:t>
            </a:r>
            <a:r>
              <a:rPr lang="en-CA" sz="2000" dirty="0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lang="en-CA" sz="2000" dirty="0" smtClean="0">
                <a:solidFill>
                  <a:srgbClr val="FFFF00"/>
                </a:solidFill>
                <a:latin typeface="Arial"/>
                <a:cs typeface="Arial"/>
              </a:rPr>
              <a:t>re-apply </a:t>
            </a:r>
            <a:r>
              <a:rPr lang="en-CA" sz="2000" dirty="0">
                <a:solidFill>
                  <a:srgbClr val="FFFF00"/>
                </a:solidFill>
                <a:latin typeface="Arial"/>
                <a:cs typeface="Arial"/>
              </a:rPr>
              <a:t>the service brakes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6" name="Picture 24" descr="BS  grey TRUCK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8104" y="2132856"/>
            <a:ext cx="3428080" cy="225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09" y="6275964"/>
            <a:ext cx="2412000" cy="380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7504" y="512758"/>
            <a:ext cx="8784976" cy="1836122"/>
          </a:xfrm>
        </p:spPr>
        <p:txBody>
          <a:bodyPr/>
          <a:lstStyle/>
          <a:p>
            <a:pPr lvl="0" algn="ctr" hangingPunct="1"/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LOGGER™     </a:t>
            </a:r>
            <a:r>
              <a:rPr lang="en-US" sz="2800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is </a:t>
            </a:r>
            <a:r>
              <a:rPr lang="en-US" sz="2800" dirty="0">
                <a:solidFill>
                  <a:schemeClr val="bg1"/>
                </a:solidFill>
                <a:latin typeface="Arial" pitchFamily="34"/>
                <a:cs typeface="Arial" pitchFamily="34"/>
              </a:rPr>
              <a:t>a </a:t>
            </a:r>
            <a:r>
              <a:rPr lang="en-US" sz="2800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visual, </a:t>
            </a:r>
            <a:r>
              <a:rPr lang="en-US" sz="2800" dirty="0">
                <a:solidFill>
                  <a:schemeClr val="bg1"/>
                </a:solidFill>
                <a:latin typeface="Arial" pitchFamily="34"/>
                <a:cs typeface="Arial" pitchFamily="34"/>
              </a:rPr>
              <a:t>brake </a:t>
            </a:r>
            <a:r>
              <a:rPr lang="en-US" sz="2800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adjustment monitoring system showing </a:t>
            </a:r>
            <a:r>
              <a:rPr lang="en-US" sz="2800" dirty="0">
                <a:solidFill>
                  <a:schemeClr val="bg1"/>
                </a:solidFill>
                <a:latin typeface="Arial" pitchFamily="34"/>
                <a:cs typeface="Arial" pitchFamily="34"/>
              </a:rPr>
              <a:t>brake stroke </a:t>
            </a:r>
            <a:r>
              <a:rPr lang="en-US" sz="2800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status during pre-trip and roadside inspection.</a:t>
            </a:r>
            <a:endParaRPr lang="en-US" dirty="0">
              <a:solidFill>
                <a:schemeClr val="bg1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27584" y="2276872"/>
            <a:ext cx="7619996" cy="3960440"/>
          </a:xfrm>
        </p:spPr>
        <p:txBody>
          <a:bodyPr/>
          <a:lstStyle/>
          <a:p>
            <a:pPr lvl="0" hangingPunct="1">
              <a:buClr>
                <a:srgbClr val="FFFF00"/>
              </a:buClr>
            </a:pPr>
            <a:endParaRPr lang="en-US" sz="800" dirty="0">
              <a:solidFill>
                <a:srgbClr val="FFFF00"/>
              </a:solidFill>
            </a:endParaRPr>
          </a:p>
          <a:p>
            <a:pPr lvl="0" hangingPunct="1"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</a:rPr>
              <a:t>Identifies brakes that are out-of- adjustment or approaching the adjustment limit</a:t>
            </a:r>
          </a:p>
          <a:p>
            <a:pPr lvl="0" hangingPunct="1"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</a:rPr>
              <a:t>Detects non-activating brake chambers</a:t>
            </a:r>
          </a:p>
          <a:p>
            <a:pPr lvl="0" hangingPunct="1">
              <a:buClr>
                <a:srgbClr val="FFFF00"/>
              </a:buClr>
            </a:pPr>
            <a:r>
              <a:rPr lang="en-US" sz="2800" dirty="0" smtClean="0">
                <a:solidFill>
                  <a:srgbClr val="FFFF00"/>
                </a:solidFill>
              </a:rPr>
              <a:t>Identifies </a:t>
            </a:r>
            <a:r>
              <a:rPr lang="en-US" sz="2800" dirty="0">
                <a:solidFill>
                  <a:srgbClr val="FFFF00"/>
                </a:solidFill>
              </a:rPr>
              <a:t>brakes that have failed to release</a:t>
            </a:r>
          </a:p>
          <a:p>
            <a:pPr lvl="0" hangingPunct="1"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</a:rPr>
              <a:t>Indicates weak or broken parking brake </a:t>
            </a:r>
            <a:r>
              <a:rPr lang="en-US" sz="2800" dirty="0" smtClean="0">
                <a:solidFill>
                  <a:srgbClr val="FFFF00"/>
                </a:solidFill>
              </a:rPr>
              <a:t>springs </a:t>
            </a:r>
          </a:p>
          <a:p>
            <a:pPr lvl="0" hangingPunct="1"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</a:rPr>
              <a:t>Shows the </a:t>
            </a:r>
            <a:r>
              <a:rPr lang="en-US" sz="2800" dirty="0" smtClean="0">
                <a:solidFill>
                  <a:srgbClr val="FFFF00"/>
                </a:solidFill>
              </a:rPr>
              <a:t>furthest point of brake </a:t>
            </a:r>
            <a:r>
              <a:rPr lang="en-US" sz="2800" dirty="0">
                <a:solidFill>
                  <a:srgbClr val="FFFF00"/>
                </a:solidFill>
              </a:rPr>
              <a:t>stroke </a:t>
            </a:r>
            <a:r>
              <a:rPr lang="en-US" sz="2800" dirty="0" smtClean="0">
                <a:solidFill>
                  <a:srgbClr val="FFFF00"/>
                </a:solidFill>
              </a:rPr>
              <a:t>travel during repeated brake application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marL="68259" lvl="0" indent="0" hangingPunct="1">
              <a:buClr>
                <a:srgbClr val="FFFF00"/>
              </a:buCl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/>
              <a:t>						 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165304"/>
            <a:ext cx="2412000" cy="38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21705" y="332656"/>
            <a:ext cx="8663880" cy="1271005"/>
          </a:xfrm>
        </p:spPr>
        <p:txBody>
          <a:bodyPr anchorCtr="1"/>
          <a:lstStyle/>
          <a:p>
            <a:pPr lvl="0" algn="ctr"/>
            <a:r>
              <a:rPr lang="en-US" dirty="0">
                <a:solidFill>
                  <a:srgbClr val="FF0000"/>
                </a:solidFill>
                <a:latin typeface="Arial" pitchFamily="34"/>
                <a:cs typeface="Arial" pitchFamily="34"/>
              </a:rPr>
              <a:t>BRAKE 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</a:t>
            </a:r>
            <a:r>
              <a:rPr lang="en-US" dirty="0">
                <a:solidFill>
                  <a:srgbClr val="FF0000"/>
                </a:solidFill>
                <a:latin typeface="Arial" pitchFamily="34"/>
                <a:cs typeface="Arial" pitchFamily="34"/>
              </a:rPr>
              <a:t>™ </a:t>
            </a:r>
            <a:r>
              <a:rPr lang="en-CA" sz="3600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PRODUCT LINE: FULL KIT</a:t>
            </a:r>
            <a:r>
              <a:rPr lang="en-CA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/>
            </a:r>
            <a:br>
              <a:rPr lang="en-CA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</a:b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83069"/>
            <a:ext cx="2819400" cy="215836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43" y="1788785"/>
            <a:ext cx="2884805" cy="216408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99" y="1788785"/>
            <a:ext cx="2837815" cy="2152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3" y="4172857"/>
            <a:ext cx="300373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UPUAL1</a:t>
            </a:r>
            <a:r>
              <a:rPr lang="en-CA" sz="24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:</a:t>
            </a:r>
            <a:r>
              <a:rPr lang="en-CA" dirty="0" smtClean="0">
                <a:solidFill>
                  <a:srgbClr val="FFFF00"/>
                </a:solidFill>
                <a:latin typeface="Times New Roman"/>
                <a:ea typeface="Times New Roman"/>
              </a:rPr>
              <a:t>Universal </a:t>
            </a:r>
            <a:r>
              <a:rPr lang="en-CA" dirty="0">
                <a:solidFill>
                  <a:srgbClr val="FFFF00"/>
                </a:solidFill>
                <a:latin typeface="Times New Roman"/>
                <a:ea typeface="Times New Roman"/>
              </a:rPr>
              <a:t>Power Unit kit </a:t>
            </a:r>
            <a:r>
              <a:rPr lang="en-CA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n-CA" dirty="0">
                <a:solidFill>
                  <a:srgbClr val="FFFF00"/>
                </a:solidFill>
                <a:latin typeface="Times New Roman"/>
                <a:ea typeface="Times New Roman"/>
              </a:rPr>
              <a:t>equips all HD Commercial vehicles including </a:t>
            </a:r>
            <a:r>
              <a:rPr lang="en-CA" dirty="0" smtClean="0">
                <a:solidFill>
                  <a:srgbClr val="FFFF00"/>
                </a:solidFill>
                <a:latin typeface="Times New Roman"/>
                <a:ea typeface="Times New Roman"/>
              </a:rPr>
              <a:t>Tractors and most Trucks including: Refuse, Construction and Dump, Ready mix, Tanker, </a:t>
            </a:r>
          </a:p>
          <a:p>
            <a:pPr>
              <a:spcAft>
                <a:spcPts val="0"/>
              </a:spcAft>
            </a:pPr>
            <a:r>
              <a:rPr lang="en-CA" dirty="0" smtClean="0">
                <a:solidFill>
                  <a:srgbClr val="FFFF00"/>
                </a:solidFill>
                <a:latin typeface="Times New Roman"/>
                <a:ea typeface="Times New Roman"/>
              </a:rPr>
              <a:t>Fire </a:t>
            </a:r>
            <a:r>
              <a:rPr lang="en-CA" dirty="0">
                <a:solidFill>
                  <a:srgbClr val="FFFF00"/>
                </a:solidFill>
                <a:latin typeface="Times New Roman"/>
                <a:ea typeface="Times New Roman"/>
              </a:rPr>
              <a:t>trucks, HD Tow trucks, School buses, Motor Coaches, etc.</a:t>
            </a:r>
            <a:endParaRPr lang="en-CA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1243" y="4172857"/>
            <a:ext cx="31078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UTLAL1</a:t>
            </a:r>
            <a:r>
              <a:rPr lang="en-CA" dirty="0" smtClean="0">
                <a:solidFill>
                  <a:srgbClr val="FFFF00"/>
                </a:solidFill>
                <a:latin typeface="Times New Roman"/>
                <a:ea typeface="Times New Roman"/>
              </a:rPr>
              <a:t>: Universal </a:t>
            </a:r>
            <a:r>
              <a:rPr lang="en-CA" dirty="0">
                <a:solidFill>
                  <a:srgbClr val="FFFF00"/>
                </a:solidFill>
                <a:latin typeface="Times New Roman"/>
                <a:ea typeface="Times New Roman"/>
              </a:rPr>
              <a:t>Trailer kit</a:t>
            </a:r>
            <a:r>
              <a:rPr lang="en-CA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n-CA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n-CA" dirty="0">
                <a:solidFill>
                  <a:srgbClr val="FFFF00"/>
                </a:solidFill>
                <a:latin typeface="Times New Roman"/>
                <a:ea typeface="Times New Roman"/>
              </a:rPr>
              <a:t>equips most  Trailers </a:t>
            </a:r>
            <a:r>
              <a:rPr lang="en-CA" dirty="0" smtClean="0">
                <a:solidFill>
                  <a:srgbClr val="FFFF00"/>
                </a:solidFill>
                <a:latin typeface="Times New Roman"/>
                <a:ea typeface="Times New Roman"/>
              </a:rPr>
              <a:t>including: </a:t>
            </a:r>
            <a:r>
              <a:rPr lang="en-CA" dirty="0">
                <a:solidFill>
                  <a:srgbClr val="FFFF00"/>
                </a:solidFill>
                <a:latin typeface="Times New Roman"/>
                <a:ea typeface="Times New Roman"/>
              </a:rPr>
              <a:t>Box &amp; Dry </a:t>
            </a:r>
            <a:r>
              <a:rPr lang="en-CA" dirty="0" smtClean="0">
                <a:solidFill>
                  <a:srgbClr val="FFFF00"/>
                </a:solidFill>
                <a:latin typeface="Times New Roman"/>
                <a:ea typeface="Times New Roman"/>
              </a:rPr>
              <a:t>Van, Beverage, Bulk, Chassis, Aggregate, Livestock, Logging </a:t>
            </a:r>
            <a:r>
              <a:rPr lang="en-CA" dirty="0">
                <a:solidFill>
                  <a:srgbClr val="FFFF00"/>
                </a:solidFill>
                <a:latin typeface="Times New Roman"/>
                <a:ea typeface="Times New Roman"/>
              </a:rPr>
              <a:t>trailers, etc. </a:t>
            </a:r>
          </a:p>
          <a:p>
            <a:pPr>
              <a:spcAft>
                <a:spcPts val="0"/>
              </a:spcAft>
            </a:pPr>
            <a:r>
              <a:rPr lang="en-CA" dirty="0">
                <a:solidFill>
                  <a:srgbClr val="FFFF00"/>
                </a:solidFill>
                <a:latin typeface="Times New Roman"/>
                <a:ea typeface="Times New Roman"/>
              </a:rPr>
              <a:t> </a:t>
            </a:r>
            <a:endParaRPr lang="en-CA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19098" y="4265743"/>
            <a:ext cx="28092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UTLAL2</a:t>
            </a:r>
            <a:r>
              <a:rPr lang="en-CA" dirty="0" smtClean="0">
                <a:solidFill>
                  <a:srgbClr val="FFFF00"/>
                </a:solidFill>
                <a:latin typeface="Times New Roman"/>
                <a:ea typeface="Times New Roman"/>
              </a:rPr>
              <a:t>: Universal </a:t>
            </a:r>
            <a:r>
              <a:rPr lang="en-CA" dirty="0">
                <a:solidFill>
                  <a:srgbClr val="FFFF00"/>
                </a:solidFill>
                <a:latin typeface="Times New Roman"/>
                <a:ea typeface="Times New Roman"/>
              </a:rPr>
              <a:t>Trailer kit </a:t>
            </a:r>
            <a:r>
              <a:rPr lang="en-CA" dirty="0" smtClean="0">
                <a:solidFill>
                  <a:srgbClr val="FFFF00"/>
                </a:solidFill>
                <a:latin typeface="Times New Roman"/>
                <a:ea typeface="Times New Roman"/>
              </a:rPr>
              <a:t>equips </a:t>
            </a:r>
            <a:r>
              <a:rPr lang="en-CA" dirty="0">
                <a:solidFill>
                  <a:srgbClr val="FFFF00"/>
                </a:solidFill>
                <a:latin typeface="Times New Roman"/>
                <a:ea typeface="Times New Roman"/>
              </a:rPr>
              <a:t>all trailers with SUPER SINGLE tires, Flatbed trailers, Auto </a:t>
            </a:r>
            <a:r>
              <a:rPr lang="en-CA" dirty="0" smtClean="0">
                <a:solidFill>
                  <a:srgbClr val="FFFF00"/>
                </a:solidFill>
                <a:latin typeface="Times New Roman"/>
                <a:ea typeface="Times New Roman"/>
              </a:rPr>
              <a:t>hauler  and Lowboy </a:t>
            </a:r>
            <a:r>
              <a:rPr lang="en-CA" dirty="0">
                <a:solidFill>
                  <a:srgbClr val="FFFF00"/>
                </a:solidFill>
                <a:latin typeface="Times New Roman"/>
                <a:ea typeface="Times New Roman"/>
              </a:rPr>
              <a:t>trailers. </a:t>
            </a:r>
            <a:endParaRPr lang="en-CA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77" y="6192844"/>
            <a:ext cx="2412000" cy="38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LOGGER™ </a:t>
            </a:r>
            <a:r>
              <a:rPr lang="en-CA" sz="3600" dirty="0" smtClean="0">
                <a:solidFill>
                  <a:prstClr val="white"/>
                </a:solidFill>
                <a:latin typeface="Arial" pitchFamily="34"/>
                <a:cs typeface="Arial" pitchFamily="34"/>
              </a:rPr>
              <a:t>PRODUCT LINE: RETROFIT KIT</a:t>
            </a:r>
            <a:r>
              <a:rPr lang="en-CA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/>
            </a:r>
            <a:br>
              <a:rPr lang="en-CA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</a:b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61909"/>
            <a:ext cx="2412000" cy="38067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1746" y="1772816"/>
            <a:ext cx="470452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34011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rgbClr val="FFFF00"/>
                </a:solidFill>
              </a:rPr>
              <a:t>AL01 </a:t>
            </a:r>
            <a:r>
              <a:rPr lang="en-CA" sz="2800" dirty="0" smtClean="0">
                <a:solidFill>
                  <a:srgbClr val="FFFF00"/>
                </a:solidFill>
              </a:rPr>
              <a:t>kit attaches to all existing BRAKE SAFE</a:t>
            </a:r>
            <a:r>
              <a:rPr lang="en-CA" sz="2800" dirty="0" smtClean="0">
                <a:solidFill>
                  <a:srgbClr val="FFFF00"/>
                </a:solidFill>
                <a:latin typeface="Book Antiqua"/>
              </a:rPr>
              <a:t>®  Power Unit/Truck kits  and all Trailer kits.</a:t>
            </a:r>
            <a:endParaRPr lang="en-CA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7504" y="548680"/>
            <a:ext cx="8928992" cy="1008112"/>
          </a:xfrm>
        </p:spPr>
        <p:txBody>
          <a:bodyPr/>
          <a:lstStyle/>
          <a:p>
            <a:pPr lvl="0" algn="ctr" hangingPunct="1"/>
            <a:r>
              <a:rPr lang="en-US" sz="320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Equip your fleet with </a:t>
            </a:r>
            <a:r>
              <a:rPr lang="en-US" sz="3200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the BRAKE 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sz="3200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</a:br>
            <a:r>
              <a:rPr lang="en-US" sz="3200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LOGGER™ </a:t>
            </a:r>
            <a:endParaRPr lang="en-US" sz="3200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4"/>
          <p:cNvSpPr txBox="1">
            <a:spLocks noGrp="1"/>
          </p:cNvSpPr>
          <p:nvPr>
            <p:ph idx="1"/>
          </p:nvPr>
        </p:nvSpPr>
        <p:spPr>
          <a:xfrm>
            <a:off x="324790" y="1556792"/>
            <a:ext cx="8495682" cy="4327376"/>
          </a:xfrm>
        </p:spPr>
        <p:txBody>
          <a:bodyPr/>
          <a:lstStyle/>
          <a:p>
            <a:pPr lvl="0" hangingPunct="1"/>
            <a:endParaRPr lang="en-US" dirty="0"/>
          </a:p>
          <a:p>
            <a:pPr lvl="0" algn="just" hangingPunct="1">
              <a:buNone/>
            </a:pP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For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more information regarding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BRAKE SAFE</a:t>
            </a:r>
            <a:r>
              <a:rPr lang="en-US" sz="2000" b="1" cap="all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endParaRPr lang="en-US" sz="2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lvl="0" hangingPunct="1">
              <a:buNone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ARROW LOGGER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™</a:t>
            </a:r>
            <a:r>
              <a:rPr lang="en-US" baseline="300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contact:</a:t>
            </a:r>
          </a:p>
          <a:p>
            <a:pPr lvl="0" algn="ctr" hangingPunct="1">
              <a:buNone/>
            </a:pPr>
            <a:r>
              <a:rPr lang="en-US" sz="3600" dirty="0">
                <a:solidFill>
                  <a:srgbClr val="FFFF00"/>
                </a:solidFill>
                <a:latin typeface="Arial"/>
                <a:cs typeface="Arial"/>
              </a:rPr>
              <a:t>Spectra Products Inc.</a:t>
            </a:r>
          </a:p>
          <a:p>
            <a:pPr lvl="0" algn="ctr" hangingPunct="1">
              <a:buNone/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Toronto, Ontario, Canada</a:t>
            </a:r>
          </a:p>
          <a:p>
            <a:pPr lvl="0" algn="ctr" hangingPunct="1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www.spectraproducts.ca     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algn="ctr" hangingPunct="1">
              <a:buNone/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1-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888-381-2355      416-252-2355</a:t>
            </a:r>
          </a:p>
          <a:p>
            <a:pPr lvl="0" hangingPunct="1">
              <a:buNone/>
            </a:pPr>
            <a:endParaRPr lang="en-US" sz="3600" u="sng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949283"/>
            <a:ext cx="3456000" cy="545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396" y="512758"/>
            <a:ext cx="8153403" cy="1548090"/>
          </a:xfrm>
        </p:spPr>
        <p:txBody>
          <a:bodyPr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sz="3200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 </a:t>
            </a:r>
            <a:r>
              <a:rPr lang="en-US" sz="320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™ </a:t>
            </a:r>
            <a:r>
              <a:rPr lang="en-US" sz="3200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eliminates </a:t>
            </a:r>
            <a:r>
              <a:rPr lang="en-US" sz="3200" dirty="0">
                <a:solidFill>
                  <a:schemeClr val="bg1"/>
                </a:solidFill>
                <a:latin typeface="Arial" pitchFamily="34"/>
                <a:cs typeface="Arial" pitchFamily="34"/>
              </a:rPr>
              <a:t>the number one fleet brake problem: </a:t>
            </a:r>
            <a:r>
              <a:rPr lang="en-US" sz="2800" dirty="0">
                <a:solidFill>
                  <a:schemeClr val="bg1"/>
                </a:solidFill>
                <a:latin typeface="Arial" pitchFamily="34"/>
                <a:cs typeface="Arial" pitchFamily="34"/>
              </a:rPr>
              <a:t>OUT-OF-ADJUSTMENT BRAKES </a:t>
            </a:r>
            <a:r>
              <a:rPr lang="en-US" sz="3200" dirty="0">
                <a:solidFill>
                  <a:srgbClr val="FFFF00"/>
                </a:solidFill>
                <a:latin typeface="Arial" pitchFamily="34"/>
                <a:cs typeface="Arial" pitchFamily="34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Arial" pitchFamily="34"/>
                <a:cs typeface="Arial" pitchFamily="34"/>
              </a:rPr>
            </a:br>
            <a:r>
              <a:rPr lang="en-US" sz="3200" dirty="0">
                <a:solidFill>
                  <a:srgbClr val="FFFF00"/>
                </a:solidFill>
                <a:latin typeface="Arial" pitchFamily="34"/>
                <a:cs typeface="Arial" pitchFamily="34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Arial" pitchFamily="34"/>
                <a:cs typeface="Arial" pitchFamily="34"/>
              </a:rPr>
            </a:br>
            <a:endParaRPr lang="en-US" sz="3200" dirty="0">
              <a:solidFill>
                <a:srgbClr val="FFFF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381003" y="5105396"/>
            <a:ext cx="3810003" cy="584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  <a:ea typeface=""/>
                <a:cs typeface=""/>
              </a:rPr>
              <a:t>Brake defects accounted for 59% of out-of-service violations.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4724403" y="5105396"/>
            <a:ext cx="4114800" cy="8302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  <a:ea typeface=""/>
                <a:cs typeface=""/>
              </a:rPr>
              <a:t>Brake adjustment defects were  the leading cause of brake related out-of -service violations (56% of all brake defects).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1295403" y="5922102"/>
            <a:ext cx="6393905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Vehicles equipped with Automatic slack adjusters accounted for 80% of out-of adjustment  violations</a:t>
            </a:r>
          </a:p>
        </p:txBody>
      </p:sp>
      <p:sp>
        <p:nvSpPr>
          <p:cNvPr id="7" name="Text Box 1"/>
          <p:cNvSpPr txBox="1"/>
          <p:nvPr/>
        </p:nvSpPr>
        <p:spPr>
          <a:xfrm>
            <a:off x="523878" y="4703765"/>
            <a:ext cx="3724278" cy="173041"/>
          </a:xfrm>
          <a:prstGeom prst="rect">
            <a:avLst/>
          </a:prstGeom>
          <a:noFill/>
          <a:ln>
            <a:noFill/>
          </a:ln>
        </p:spPr>
        <p:txBody>
          <a:bodyPr vert="horz" wrap="square" lIns="27432" tIns="18288" rIns="27432" bIns="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"/>
              </a:rPr>
              <a:t>OPERATION AIR BRAKE - SEPTEMBER 11-17, 2011 - CANADA &amp; USA</a:t>
            </a:r>
          </a:p>
        </p:txBody>
      </p:sp>
      <p:grpSp>
        <p:nvGrpSpPr>
          <p:cNvPr id="8" name="Group 13"/>
          <p:cNvGrpSpPr/>
          <p:nvPr/>
        </p:nvGrpSpPr>
        <p:grpSpPr>
          <a:xfrm>
            <a:off x="514417" y="2053215"/>
            <a:ext cx="3876671" cy="3038478"/>
            <a:chOff x="523878" y="1838328"/>
            <a:chExt cx="3876671" cy="3038478"/>
          </a:xfrm>
        </p:grpSpPr>
        <p:graphicFrame>
          <p:nvGraphicFramePr>
            <p:cNvPr id="9" name="Chart 8"/>
            <p:cNvGraphicFramePr/>
            <p:nvPr/>
          </p:nvGraphicFramePr>
          <p:xfrm>
            <a:off x="523878" y="1838328"/>
            <a:ext cx="3876671" cy="30384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 Box 1"/>
            <p:cNvSpPr txBox="1"/>
            <p:nvPr/>
          </p:nvSpPr>
          <p:spPr>
            <a:xfrm>
              <a:off x="590281" y="4637251"/>
              <a:ext cx="3724945" cy="17294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27432" tIns="18288" rIns="27432" bIns="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"/>
                  <a:cs typeface="Arial"/>
                </a:rPr>
                <a:t>OPERATION AIR BRAKE - SEPTEMBER 8-14, 2013 - CANADA &amp; USA</a:t>
              </a:r>
            </a:p>
          </p:txBody>
        </p:sp>
      </p:grpSp>
      <p:grpSp>
        <p:nvGrpSpPr>
          <p:cNvPr id="11" name="Chart 18"/>
          <p:cNvGrpSpPr/>
          <p:nvPr/>
        </p:nvGrpSpPr>
        <p:grpSpPr>
          <a:xfrm>
            <a:off x="4724403" y="2073411"/>
            <a:ext cx="3960440" cy="3031985"/>
            <a:chOff x="4644009" y="1844829"/>
            <a:chExt cx="3960440" cy="3031985"/>
          </a:xfrm>
        </p:grpSpPr>
        <p:graphicFrame>
          <p:nvGraphicFramePr>
            <p:cNvPr id="12" name="Chart 11"/>
            <p:cNvGraphicFramePr/>
            <p:nvPr/>
          </p:nvGraphicFramePr>
          <p:xfrm>
            <a:off x="4644009" y="1844829"/>
            <a:ext cx="3960440" cy="30319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 Box 1"/>
            <p:cNvSpPr txBox="1"/>
            <p:nvPr/>
          </p:nvSpPr>
          <p:spPr>
            <a:xfrm>
              <a:off x="4702777" y="4611236"/>
              <a:ext cx="3841906" cy="17528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27432" tIns="22860" rIns="27432" bIns="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"/>
                  <a:cs typeface="Arial"/>
                </a:rPr>
                <a:t>OPERATION AIR BRAKE - SEPTEMBER 8-14, 2013 - CANADA &amp; USA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3" y="6355639"/>
            <a:ext cx="2412000" cy="38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The </a:t>
            </a:r>
            <a:r>
              <a:rPr lang="en-US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Importance </a:t>
            </a:r>
            <a:r>
              <a:rPr lang="en-US" dirty="0">
                <a:solidFill>
                  <a:srgbClr val="FF0000"/>
                </a:solidFill>
                <a:latin typeface="Arial" pitchFamily="34"/>
                <a:cs typeface="Arial" pitchFamily="34"/>
              </a:rPr>
              <a:t>of Brake Adjustment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3"/>
            <a:ext cx="4032448" cy="239258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4038600" cy="1858274"/>
          </a:xfr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23528" y="1412776"/>
            <a:ext cx="4040188" cy="2016125"/>
          </a:xfrm>
        </p:spPr>
        <p:txBody>
          <a:bodyPr/>
          <a:lstStyle/>
          <a:p>
            <a:pPr>
              <a:buClr>
                <a:srgbClr val="FFFF00"/>
              </a:buClr>
              <a:buSzPct val="100000"/>
            </a:pPr>
            <a:r>
              <a:rPr lang="en-CA" sz="1800" dirty="0" smtClean="0">
                <a:solidFill>
                  <a:srgbClr val="FFFF00"/>
                </a:solidFill>
              </a:rPr>
              <a:t>For braking safety, the DOT mandates </a:t>
            </a:r>
            <a:r>
              <a:rPr lang="en-CA" sz="1800" dirty="0">
                <a:solidFill>
                  <a:srgbClr val="FFFF00"/>
                </a:solidFill>
              </a:rPr>
              <a:t>a readjustment point commencing </a:t>
            </a:r>
            <a:r>
              <a:rPr lang="en-CA" sz="1800" u="sng" dirty="0">
                <a:solidFill>
                  <a:srgbClr val="FFFF00"/>
                </a:solidFill>
              </a:rPr>
              <a:t>½ inch</a:t>
            </a:r>
            <a:r>
              <a:rPr lang="en-CA" sz="1800" dirty="0">
                <a:solidFill>
                  <a:srgbClr val="FFFF00"/>
                </a:solidFill>
              </a:rPr>
              <a:t> before the manufacturer’s rated stroke </a:t>
            </a:r>
            <a:r>
              <a:rPr lang="en-CA" sz="1800" dirty="0" smtClean="0">
                <a:solidFill>
                  <a:srgbClr val="FFFF00"/>
                </a:solidFill>
              </a:rPr>
              <a:t> is reached to </a:t>
            </a:r>
            <a:r>
              <a:rPr lang="en-CA" sz="1800" dirty="0">
                <a:solidFill>
                  <a:srgbClr val="FFFF00"/>
                </a:solidFill>
              </a:rPr>
              <a:t>ensure that effective braking will occur in both normal and emergency situations.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323528" y="3534390"/>
            <a:ext cx="4041775" cy="2448272"/>
          </a:xfrm>
        </p:spPr>
        <p:txBody>
          <a:bodyPr/>
          <a:lstStyle/>
          <a:p>
            <a:pPr marL="358902" indent="-285750"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FFFF00"/>
                </a:solidFill>
                <a:latin typeface="Corbel" panose="020B0503020204020204" pitchFamily="34" charset="0"/>
                <a:ea typeface="Times New Roman"/>
                <a:cs typeface="Arial"/>
              </a:rPr>
              <a:t>At </a:t>
            </a:r>
            <a:r>
              <a:rPr lang="en-CA" sz="1800" dirty="0" smtClean="0">
                <a:solidFill>
                  <a:srgbClr val="FFFF00"/>
                </a:solidFill>
                <a:latin typeface="Corbel" panose="020B0503020204020204" pitchFamily="34" charset="0"/>
                <a:ea typeface="Times New Roman"/>
                <a:cs typeface="Arial"/>
              </a:rPr>
              <a:t>the DOT readjustment point, </a:t>
            </a:r>
            <a:r>
              <a:rPr lang="en-CA" sz="1800" dirty="0">
                <a:solidFill>
                  <a:srgbClr val="FFFF00"/>
                </a:solidFill>
                <a:latin typeface="Corbel" panose="020B0503020204020204" pitchFamily="34" charset="0"/>
                <a:ea typeface="Times New Roman"/>
                <a:cs typeface="Arial"/>
              </a:rPr>
              <a:t>brake force is approximately 3,000 lbs per </a:t>
            </a:r>
            <a:r>
              <a:rPr lang="en-CA" sz="1800" dirty="0" smtClean="0">
                <a:solidFill>
                  <a:srgbClr val="FFFF00"/>
                </a:solidFill>
                <a:latin typeface="Corbel" panose="020B0503020204020204" pitchFamily="34" charset="0"/>
                <a:ea typeface="Times New Roman"/>
                <a:cs typeface="Arial"/>
              </a:rPr>
              <a:t>wheel.</a:t>
            </a:r>
          </a:p>
          <a:p>
            <a:pPr marL="358902" indent="-285750">
              <a:buClr>
                <a:srgbClr val="FFFF00"/>
              </a:buClr>
              <a:buSzPct val="100000"/>
            </a:pPr>
            <a:r>
              <a:rPr lang="en-CA" sz="1800" dirty="0">
                <a:solidFill>
                  <a:srgbClr val="FFFF00"/>
                </a:solidFill>
                <a:latin typeface="Corbel" panose="020B0503020204020204" pitchFamily="34" charset="0"/>
                <a:ea typeface="Times New Roman"/>
                <a:cs typeface="Arial"/>
              </a:rPr>
              <a:t>Beyond the </a:t>
            </a:r>
            <a:r>
              <a:rPr lang="en-CA" sz="1800" dirty="0" smtClean="0">
                <a:solidFill>
                  <a:srgbClr val="FFFF00"/>
                </a:solidFill>
                <a:latin typeface="Corbel" panose="020B0503020204020204" pitchFamily="34" charset="0"/>
                <a:ea typeface="Times New Roman"/>
                <a:cs typeface="Arial"/>
              </a:rPr>
              <a:t>readjustment point, </a:t>
            </a:r>
            <a:r>
              <a:rPr lang="en-CA" sz="1800" dirty="0">
                <a:solidFill>
                  <a:srgbClr val="FFFF00"/>
                </a:solidFill>
                <a:latin typeface="Corbel" panose="020B0503020204020204" pitchFamily="34" charset="0"/>
                <a:ea typeface="Times New Roman"/>
                <a:cs typeface="Arial"/>
              </a:rPr>
              <a:t>brake force decreases significantly and at the manufacturer’s rated </a:t>
            </a:r>
            <a:r>
              <a:rPr lang="en-CA" sz="1800" dirty="0" smtClean="0">
                <a:solidFill>
                  <a:srgbClr val="FFFF00"/>
                </a:solidFill>
                <a:latin typeface="Corbel" panose="020B0503020204020204" pitchFamily="34" charset="0"/>
                <a:ea typeface="Times New Roman"/>
                <a:cs typeface="Arial"/>
              </a:rPr>
              <a:t>stroke </a:t>
            </a:r>
            <a:r>
              <a:rPr lang="en-CA" sz="1800" dirty="0">
                <a:solidFill>
                  <a:srgbClr val="FFFF00"/>
                </a:solidFill>
                <a:latin typeface="Corbel" panose="020B0503020204020204" pitchFamily="34" charset="0"/>
                <a:ea typeface="Times New Roman"/>
                <a:cs typeface="Arial"/>
              </a:rPr>
              <a:t>limit, brake force is virtually non-existent. </a:t>
            </a:r>
            <a:endParaRPr lang="en-CA" sz="1800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604" y="5982662"/>
            <a:ext cx="6390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"/>
                <a:cs typeface="Arial"/>
              </a:rPr>
              <a:t>Proper Brake Adjustment Means </a:t>
            </a:r>
            <a:r>
              <a:rPr lang="en-US" sz="2200" b="1" u="sng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"/>
                <a:cs typeface="Arial"/>
              </a:rPr>
              <a:t>Shorter </a:t>
            </a:r>
            <a:r>
              <a:rPr lang="en-US" sz="2200" b="1" u="sng" kern="0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"/>
                <a:cs typeface="Arial"/>
              </a:rPr>
              <a:t>Stopping</a:t>
            </a:r>
            <a:r>
              <a:rPr lang="en-US" sz="2200" b="1" kern="0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"/>
                <a:cs typeface="Arial"/>
              </a:rPr>
              <a:t> Distances</a:t>
            </a:r>
            <a:endParaRPr lang="en-US" sz="2200" b="1" kern="0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29783"/>
            <a:ext cx="2412000" cy="38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1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03515" y="332656"/>
            <a:ext cx="8640960" cy="1260058"/>
          </a:xfrm>
        </p:spPr>
        <p:txBody>
          <a:bodyPr anchorCtr="1"/>
          <a:lstStyle/>
          <a:p>
            <a:pPr lvl="0" algn="ctr" hangingPunct="1"/>
            <a:r>
              <a:rPr lang="en-US" dirty="0">
                <a:solidFill>
                  <a:srgbClr val="FF0000"/>
                </a:solidFill>
                <a:latin typeface="Arial" pitchFamily="34"/>
                <a:cs typeface="Arial" pitchFamily="34"/>
              </a:rPr>
              <a:t>BRAKE 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</a:t>
            </a:r>
            <a:r>
              <a:rPr lang="en-US" dirty="0">
                <a:solidFill>
                  <a:srgbClr val="FF0000"/>
                </a:solidFill>
                <a:latin typeface="Arial" pitchFamily="34"/>
                <a:cs typeface="Arial" pitchFamily="34"/>
              </a:rPr>
              <a:t>™ </a:t>
            </a:r>
            <a:r>
              <a:rPr lang="en-US" dirty="0">
                <a:solidFill>
                  <a:prstClr val="white"/>
                </a:solidFill>
                <a:latin typeface="Arial" pitchFamily="34"/>
                <a:cs typeface="Arial" pitchFamily="34"/>
              </a:rPr>
              <a:t>Benefits</a:t>
            </a:r>
            <a:endParaRPr lang="en-US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2" y="1718747"/>
            <a:ext cx="7924803" cy="4387848"/>
          </a:xfrm>
        </p:spPr>
        <p:txBody>
          <a:bodyPr/>
          <a:lstStyle/>
          <a:p>
            <a:pPr lvl="0" hangingPunct="1">
              <a:buNone/>
            </a:pP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      </a:t>
            </a:r>
            <a:r>
              <a:rPr lang="en-US" sz="3600" u="sng" dirty="0" smtClean="0">
                <a:solidFill>
                  <a:schemeClr val="bg1"/>
                </a:solidFill>
                <a:latin typeface="Arial"/>
                <a:cs typeface="Arial"/>
              </a:rPr>
              <a:t>Reduced </a:t>
            </a:r>
            <a:r>
              <a:rPr lang="en-US" sz="3600" u="sng" dirty="0">
                <a:solidFill>
                  <a:schemeClr val="bg1"/>
                </a:solidFill>
                <a:latin typeface="Arial"/>
                <a:cs typeface="Arial"/>
              </a:rPr>
              <a:t>Maintenance Costs</a:t>
            </a:r>
          </a:p>
          <a:p>
            <a:pPr lvl="0" hangingPunct="1">
              <a:buClr>
                <a:srgbClr val="FFFF00"/>
              </a:buClr>
            </a:pP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Fewer unnecessary brake adjustments</a:t>
            </a:r>
          </a:p>
          <a:p>
            <a:pPr lvl="0" hangingPunct="1"/>
            <a:endParaRPr lang="en-US" sz="8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Clr>
                <a:srgbClr val="FFFF00"/>
              </a:buClr>
            </a:pP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Pre-empt costly repairs by identifying existing and potential brake repairs</a:t>
            </a:r>
            <a:endParaRPr lang="en-US" sz="10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/>
            <a:endParaRPr lang="en-US" sz="8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Clr>
                <a:srgbClr val="FFFF00"/>
              </a:buClr>
            </a:pP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Assists balanced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braking</a:t>
            </a:r>
          </a:p>
          <a:p>
            <a:pPr marL="68259" lvl="0" indent="0" hangingPunct="1">
              <a:buClr>
                <a:srgbClr val="FFFF00"/>
              </a:buClr>
              <a:buNone/>
            </a:pP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  reducing </a:t>
            </a: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uneven brake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and</a:t>
            </a:r>
          </a:p>
          <a:p>
            <a:pPr marL="68259" lvl="0" indent="0" hangingPunct="1">
              <a:buClr>
                <a:srgbClr val="FFFF00"/>
              </a:buClr>
              <a:buNone/>
            </a:pP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tire wear.</a:t>
            </a:r>
          </a:p>
          <a:p>
            <a:pPr lvl="0" hangingPunct="1"/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/>
            <a:endParaRPr lang="en-US" sz="14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911227" lvl="1" indent="-457200" hangingPunct="1">
              <a:spcBef>
                <a:spcPts val="800"/>
              </a:spcBef>
              <a:buFont typeface="Consolas" pitchFamily="49"/>
              <a:buAutoNum type="arabicPeriod"/>
            </a:pP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09120"/>
            <a:ext cx="2760307" cy="207023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4" y="6329783"/>
            <a:ext cx="2412000" cy="38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4" y="512758"/>
            <a:ext cx="8424936" cy="1188050"/>
          </a:xfrm>
        </p:spPr>
        <p:txBody>
          <a:bodyPr/>
          <a:lstStyle/>
          <a:p>
            <a:pPr lvl="0" algn="ctr" hangingPunct="1"/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LOGGER™ </a:t>
            </a:r>
            <a:r>
              <a:rPr lang="en-US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Benefits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5035" y="1628800"/>
            <a:ext cx="7772400" cy="4572000"/>
          </a:xfrm>
        </p:spPr>
        <p:txBody>
          <a:bodyPr/>
          <a:lstStyle/>
          <a:p>
            <a:pPr lvl="0" hangingPunct="1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       </a:t>
            </a:r>
            <a:r>
              <a:rPr lang="en-US" sz="3600" u="sng" dirty="0" smtClean="0">
                <a:solidFill>
                  <a:schemeClr val="bg1"/>
                </a:solidFill>
                <a:latin typeface="Arial"/>
                <a:cs typeface="Arial"/>
              </a:rPr>
              <a:t>Improved </a:t>
            </a:r>
            <a:r>
              <a:rPr lang="en-US" sz="3600" u="sng" dirty="0">
                <a:solidFill>
                  <a:schemeClr val="bg1"/>
                </a:solidFill>
                <a:latin typeface="Arial"/>
                <a:cs typeface="Arial"/>
              </a:rPr>
              <a:t>Fleet Productivity</a:t>
            </a:r>
          </a:p>
          <a:p>
            <a:pPr lvl="0" hangingPunct="1">
              <a:buNone/>
            </a:pPr>
            <a:endParaRPr lang="en-US" sz="800" u="sng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Less driver time on brake pre-trip inspection</a:t>
            </a:r>
          </a:p>
          <a:p>
            <a:pPr lvl="0" hangingPunct="1"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Less downtime from out- of- service infractions</a:t>
            </a:r>
          </a:p>
          <a:p>
            <a:pPr lvl="0" hangingPunct="1"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Reduced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Preventative Maintenance 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time spent on foundation brake system</a:t>
            </a:r>
          </a:p>
          <a:p>
            <a:pPr lvl="0" hangingPunct="1"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Equipment is on the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road</a:t>
            </a:r>
          </a:p>
          <a:p>
            <a:pPr marL="68259" lvl="0" indent="0" hangingPunct="1">
              <a:buClr>
                <a:srgbClr val="FFFF00"/>
              </a:buClr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  quicker with less downtime</a:t>
            </a:r>
          </a:p>
          <a:p>
            <a:pPr marL="68259" lvl="0" indent="0" hangingPunct="1">
              <a:buClr>
                <a:srgbClr val="FFFF00"/>
              </a:buClr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</a:p>
          <a:p>
            <a:pPr lvl="0" hangingPunct="1"/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None/>
            </a:pPr>
            <a:endParaRPr lang="en-US" sz="3600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870448"/>
            <a:ext cx="2542564" cy="1906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38293"/>
            <a:ext cx="2412000" cy="38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512" y="512758"/>
            <a:ext cx="8712968" cy="1260058"/>
          </a:xfrm>
        </p:spPr>
        <p:txBody>
          <a:bodyPr/>
          <a:lstStyle/>
          <a:p>
            <a:pPr lvl="0" algn="ctr" hangingPunct="1"/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US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LOGGER™ </a:t>
            </a:r>
            <a:r>
              <a:rPr lang="en-US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Benefits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99592" y="1196752"/>
            <a:ext cx="7772400" cy="4824536"/>
          </a:xfrm>
        </p:spPr>
        <p:txBody>
          <a:bodyPr/>
          <a:lstStyle/>
          <a:p>
            <a:pPr marL="411480" lvl="0" hangingPunct="1">
              <a:lnSpc>
                <a:spcPct val="90000"/>
              </a:lnSpc>
              <a:buNone/>
            </a:pPr>
            <a:endParaRPr lang="en-US" sz="3300" u="sng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11480" lvl="0" hangingPunct="1">
              <a:lnSpc>
                <a:spcPct val="90000"/>
              </a:lnSpc>
              <a:buNone/>
            </a:pPr>
            <a:r>
              <a:rPr lang="en-US" sz="33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</a:rPr>
              <a:t>            </a:t>
            </a:r>
            <a:r>
              <a:rPr lang="en-US" sz="3300" u="sng" dirty="0" smtClean="0">
                <a:solidFill>
                  <a:schemeClr val="bg1"/>
                </a:solidFill>
                <a:latin typeface="Arial"/>
                <a:cs typeface="Arial"/>
              </a:rPr>
              <a:t>Improved </a:t>
            </a:r>
            <a:r>
              <a:rPr lang="en-US" sz="3300" u="sng" dirty="0">
                <a:solidFill>
                  <a:schemeClr val="bg1"/>
                </a:solidFill>
                <a:latin typeface="Arial"/>
                <a:cs typeface="Arial"/>
              </a:rPr>
              <a:t>Fleet Safety</a:t>
            </a:r>
          </a:p>
          <a:p>
            <a:pPr marL="411480" lvl="0" hangingPunct="1">
              <a:lnSpc>
                <a:spcPct val="90000"/>
              </a:lnSpc>
              <a:buClr>
                <a:srgbClr val="FFFF00"/>
              </a:buClr>
              <a:buFont typeface="Wingdings"/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Ensure maximum braking capability in normal or emergency situations</a:t>
            </a:r>
          </a:p>
          <a:p>
            <a:pPr marL="411480" lvl="0" hangingPunct="1">
              <a:lnSpc>
                <a:spcPct val="90000"/>
              </a:lnSpc>
              <a:buClr>
                <a:srgbClr val="FFFF00"/>
              </a:buClr>
              <a:buFont typeface="Wingdings"/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Identify brake system defects before unsafe operation occurs</a:t>
            </a:r>
          </a:p>
          <a:p>
            <a:pPr marL="411480" lvl="0" hangingPunct="1">
              <a:lnSpc>
                <a:spcPct val="90000"/>
              </a:lnSpc>
              <a:buClr>
                <a:srgbClr val="FFFF00"/>
              </a:buClr>
              <a:buFont typeface="Wingdings"/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Inspect roadside brake adjustment without the need to apply the service brakes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411480" lvl="0" hangingPunct="1">
              <a:lnSpc>
                <a:spcPct val="90000"/>
              </a:lnSpc>
              <a:buClr>
                <a:srgbClr val="FFFF00"/>
              </a:buClr>
              <a:buFont typeface="Wingdings"/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Increase operator confidence in safety and reliability of fleet equipment</a:t>
            </a:r>
          </a:p>
          <a:p>
            <a:pPr marL="411480" lvl="0" hangingPunct="1">
              <a:lnSpc>
                <a:spcPct val="90000"/>
              </a:lnSpc>
              <a:buClr>
                <a:srgbClr val="FFFF00"/>
              </a:buClr>
              <a:buFont typeface="Wingdings"/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Demonstrate safety commitment to regulatory and inspection agencies</a:t>
            </a:r>
          </a:p>
          <a:p>
            <a:pPr marL="411480" lvl="0" hangingPunct="1">
              <a:lnSpc>
                <a:spcPct val="90000"/>
              </a:lnSpc>
              <a:buFont typeface="Wingdings"/>
            </a:pPr>
            <a:endParaRPr lang="en-US" sz="1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477330"/>
            <a:ext cx="2412000" cy="38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79512" y="274640"/>
            <a:ext cx="8784976" cy="1210144"/>
          </a:xfrm>
        </p:spPr>
        <p:txBody>
          <a:bodyPr/>
          <a:lstStyle/>
          <a:p>
            <a:pPr lvl="0" algn="ctr" hangingPunct="1"/>
            <a:r>
              <a:rPr lang="en-CA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CA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LOGGER™</a:t>
            </a:r>
            <a:r>
              <a:rPr lang="en-CA" baseline="30000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Features</a:t>
            </a:r>
            <a:endParaRPr lang="en-US" dirty="0">
              <a:solidFill>
                <a:schemeClr val="bg1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258839" y="1613487"/>
            <a:ext cx="7239003" cy="4953003"/>
          </a:xfrm>
        </p:spPr>
        <p:txBody>
          <a:bodyPr/>
          <a:lstStyle/>
          <a:p>
            <a:pPr lvl="0" hangingPunct="1"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Brake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adjustment 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status shown at each</a:t>
            </a:r>
          </a:p>
          <a:p>
            <a:pPr lvl="0" hangingPunct="1">
              <a:buNone/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	wheel-end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position.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Clr>
                <a:srgbClr val="FFFF00"/>
              </a:buClr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Easy 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to see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U-shaped</a:t>
            </a:r>
          </a:p>
          <a:p>
            <a:pPr marL="68259" lvl="0" indent="0" hangingPunct="1">
              <a:buClr>
                <a:srgbClr val="FFFF00"/>
              </a:buClr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   pre-measured indicator </a:t>
            </a:r>
          </a:p>
          <a:p>
            <a:pPr marL="68259" lvl="0" indent="0" hangingPunct="1">
              <a:buClr>
                <a:srgbClr val="FFFF00"/>
              </a:buClr>
              <a:buNone/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  unit (Goalpost)  ensures</a:t>
            </a:r>
          </a:p>
          <a:p>
            <a:pPr marL="68259" lvl="0" indent="0" hangingPunct="1">
              <a:buClr>
                <a:srgbClr val="FFFF00"/>
              </a:buClr>
              <a:buNone/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  adjustment  accuracy.</a:t>
            </a:r>
          </a:p>
          <a:p>
            <a:pPr lvl="0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Raised Arrow clearly shows</a:t>
            </a:r>
          </a:p>
          <a:p>
            <a:pPr marL="68259" lvl="0" indent="0" hangingPunct="1">
              <a:buClr>
                <a:srgbClr val="FFFF00"/>
              </a:buClr>
              <a:buNone/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 brake re-adjustment point.</a:t>
            </a:r>
          </a:p>
          <a:p>
            <a:pPr marL="68259" indent="0" hangingPunct="1">
              <a:buClr>
                <a:srgbClr val="FFFF00"/>
              </a:buClr>
              <a:buNone/>
            </a:pPr>
            <a:endParaRPr lang="en-US" sz="2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68259" lvl="0" indent="0" hangingPunct="1">
              <a:buClr>
                <a:srgbClr val="FFFF00"/>
              </a:buClr>
              <a:buNone/>
            </a:pP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/>
            <a:endParaRPr lang="en-CA"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68259" lvl="0" indent="0" hangingPunct="1">
              <a:buClr>
                <a:srgbClr val="FFFF00"/>
              </a:buClr>
              <a:buNone/>
            </a:pPr>
            <a:endParaRPr lang="en-CA" sz="1800" dirty="0"/>
          </a:p>
          <a:p>
            <a:pPr lvl="0" hangingPunct="1">
              <a:buClr>
                <a:srgbClr val="FFFF00"/>
              </a:buClr>
            </a:pP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6897" y="5410203"/>
            <a:ext cx="18288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Indicator </a:t>
            </a:r>
            <a:r>
              <a:rPr lang="en-US" sz="20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Unit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ea typeface=""/>
                <a:cs typeface="Arial"/>
              </a:rPr>
              <a:t>(Goalpost)</a:t>
            </a:r>
            <a:endParaRPr lang="en-US" sz="2000" b="1" i="0" u="none" strike="noStrike" kern="1200" cap="none" spc="0" baseline="0" dirty="0">
              <a:solidFill>
                <a:srgbClr val="FF0000"/>
              </a:solidFill>
              <a:uFillTx/>
              <a:latin typeface="Arial"/>
              <a:ea typeface="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09146"/>
            <a:ext cx="3456384" cy="2592288"/>
          </a:xfrm>
          <a:prstGeom prst="rect">
            <a:avLst/>
          </a:prstGeom>
        </p:spPr>
      </p:pic>
      <p:sp>
        <p:nvSpPr>
          <p:cNvPr id="9" name="TextBox 14"/>
          <p:cNvSpPr txBox="1"/>
          <p:nvPr/>
        </p:nvSpPr>
        <p:spPr>
          <a:xfrm>
            <a:off x="7732806" y="4702317"/>
            <a:ext cx="1352869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Raised Arrow</a:t>
            </a:r>
            <a:endParaRPr lang="en-US" sz="2000" b="1" i="0" u="none" strike="noStrike" kern="1200" cap="none" spc="0" baseline="0" dirty="0">
              <a:solidFill>
                <a:srgbClr val="FF0000"/>
              </a:solidFill>
              <a:uFillTx/>
              <a:latin typeface="Arial"/>
              <a:ea typeface=""/>
              <a:cs typeface="Arial"/>
            </a:endParaRPr>
          </a:p>
        </p:txBody>
      </p:sp>
      <p:cxnSp>
        <p:nvCxnSpPr>
          <p:cNvPr id="8" name="Straight Arrow Connector 8"/>
          <p:cNvCxnSpPr/>
          <p:nvPr/>
        </p:nvCxnSpPr>
        <p:spPr>
          <a:xfrm flipV="1">
            <a:off x="6516217" y="3714645"/>
            <a:ext cx="0" cy="1695558"/>
          </a:xfrm>
          <a:prstGeom prst="straightConnector1">
            <a:avLst/>
          </a:prstGeom>
          <a:noFill/>
          <a:ln w="38103">
            <a:solidFill>
              <a:schemeClr val="bg1"/>
            </a:solidFill>
            <a:prstDash val="solid"/>
            <a:tailEnd type="arrow"/>
          </a:ln>
        </p:spPr>
      </p:cxnSp>
      <p:cxnSp>
        <p:nvCxnSpPr>
          <p:cNvPr id="10" name="Straight Arrow Connector 17"/>
          <p:cNvCxnSpPr/>
          <p:nvPr/>
        </p:nvCxnSpPr>
        <p:spPr>
          <a:xfrm flipH="1" flipV="1">
            <a:off x="6804249" y="3212977"/>
            <a:ext cx="1387186" cy="1488457"/>
          </a:xfrm>
          <a:prstGeom prst="straightConnector1">
            <a:avLst/>
          </a:prstGeom>
          <a:noFill/>
          <a:ln w="38103">
            <a:solidFill>
              <a:schemeClr val="bg1"/>
            </a:solidFill>
            <a:prstDash val="solid"/>
            <a:tailEnd type="arrow"/>
          </a:ln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18089"/>
            <a:ext cx="2412000" cy="38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28600" y="260648"/>
            <a:ext cx="8728075" cy="1188050"/>
          </a:xfrm>
        </p:spPr>
        <p:txBody>
          <a:bodyPr/>
          <a:lstStyle/>
          <a:p>
            <a:pPr lvl="0" algn="ctr" hangingPunct="1"/>
            <a:r>
              <a:rPr lang="en-CA" dirty="0">
                <a:solidFill>
                  <a:srgbClr val="FF0000"/>
                </a:solidFill>
                <a:latin typeface="Arial" pitchFamily="34"/>
                <a:cs typeface="Arial" pitchFamily="34"/>
              </a:rPr>
              <a:t>BRAKE </a:t>
            </a:r>
            <a:r>
              <a:rPr lang="en-CA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SAFE</a:t>
            </a:r>
            <a:r>
              <a:rPr lang="en-US" sz="2000" b="1" cap="all" spc="0" dirty="0" smtClean="0">
                <a:solidFill>
                  <a:srgbClr val="FF0000"/>
                </a:solidFill>
                <a:latin typeface="Book Antiqua"/>
                <a:cs typeface="Arial"/>
              </a:rPr>
              <a:t>®</a:t>
            </a:r>
            <a:r>
              <a:rPr lang="en-CA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 ARROW LOGGER</a:t>
            </a:r>
            <a:r>
              <a:rPr lang="en-CA" dirty="0">
                <a:solidFill>
                  <a:srgbClr val="FF0000"/>
                </a:solidFill>
                <a:latin typeface="Arial" pitchFamily="34"/>
                <a:cs typeface="Arial" pitchFamily="34"/>
              </a:rPr>
              <a:t>™ </a:t>
            </a:r>
            <a:r>
              <a:rPr lang="en-CA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4400" y="1524003"/>
            <a:ext cx="7772400" cy="4572000"/>
          </a:xfrm>
        </p:spPr>
        <p:txBody>
          <a:bodyPr/>
          <a:lstStyle/>
          <a:p>
            <a:pPr lvl="0" hangingPunct="1">
              <a:buClr>
                <a:srgbClr val="FFFF00"/>
              </a:buClr>
              <a:buChar char="§"/>
            </a:pP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Brackets &amp;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Pre-measured Goalpost </a:t>
            </a: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units are fabricated in “one piece” for superior strength</a:t>
            </a:r>
          </a:p>
          <a:p>
            <a:pPr lvl="0" hangingPunct="1">
              <a:buClr>
                <a:srgbClr val="FFFF00"/>
              </a:buClr>
            </a:pP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High quality steel fabrication with corrosion resistant zinc plating for extended operational life</a:t>
            </a:r>
          </a:p>
          <a:p>
            <a:pPr lvl="0" hangingPunct="1">
              <a:buNone/>
            </a:pP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/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6" name="Picture 8" descr="PU bracket &amp; G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5029200"/>
            <a:ext cx="2725734" cy="139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 descr="TL Bracket &amp; G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7996" y="5029200"/>
            <a:ext cx="5908679" cy="13652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0"/>
          <p:cNvSpPr txBox="1"/>
          <p:nvPr/>
        </p:nvSpPr>
        <p:spPr>
          <a:xfrm>
            <a:off x="228600" y="4800600"/>
            <a:ext cx="8762996" cy="400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      Steel Fabrication	    Zinc Plating 	      “One piece” indicator unit</a:t>
            </a:r>
          </a:p>
        </p:txBody>
      </p:sp>
      <p:cxnSp>
        <p:nvCxnSpPr>
          <p:cNvPr id="9" name="Straight Arrow Connector 12"/>
          <p:cNvCxnSpPr/>
          <p:nvPr/>
        </p:nvCxnSpPr>
        <p:spPr>
          <a:xfrm rot="5400013">
            <a:off x="1789004" y="5448251"/>
            <a:ext cx="534988" cy="160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0" name="Straight Arrow Connector 15"/>
          <p:cNvCxnSpPr/>
          <p:nvPr/>
        </p:nvCxnSpPr>
        <p:spPr>
          <a:xfrm rot="5400013">
            <a:off x="3848097" y="5448296"/>
            <a:ext cx="533407" cy="3183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1" name="Straight Arrow Connector 17"/>
          <p:cNvCxnSpPr/>
          <p:nvPr/>
        </p:nvCxnSpPr>
        <p:spPr>
          <a:xfrm>
            <a:off x="7391396" y="5181603"/>
            <a:ext cx="685800" cy="380993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  <a:tailEnd type="arrow"/>
          </a:ln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98" y="6424610"/>
            <a:ext cx="2412000" cy="38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</TotalTime>
  <Words>1120</Words>
  <Application>Microsoft Office PowerPoint</Application>
  <PresentationFormat>On-screen Show (4:3)</PresentationFormat>
  <Paragraphs>167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Metro</vt:lpstr>
      <vt:lpstr>1_Metro</vt:lpstr>
      <vt:lpstr>Introducing THE Brake Safe®  ARROW logger™ Brake adjustment inspection System</vt:lpstr>
      <vt:lpstr>BRAKE SAFE® ARROW LOGGER™     is a visual, brake adjustment monitoring system showing brake stroke status during pre-trip and roadside inspection.</vt:lpstr>
      <vt:lpstr>BRAKE SAFE® ARROW LOGGER ™ eliminates the number one fleet brake problem: OUT-OF-ADJUSTMENT BRAKES   </vt:lpstr>
      <vt:lpstr>The Importance of Brake Adjustment</vt:lpstr>
      <vt:lpstr>BRAKE SAFE® ARROW LOGGER™ Benefits</vt:lpstr>
      <vt:lpstr>BRAKE SAFE® ARROW LOGGER™ Benefits</vt:lpstr>
      <vt:lpstr>BRAKE SAFE® ARROW LOGGER™ Benefits</vt:lpstr>
      <vt:lpstr>BRAKE SAFE® ARROW LOGGER™ Features</vt:lpstr>
      <vt:lpstr>BRAKE SAFE® ARROW LOGGER™ Features</vt:lpstr>
      <vt:lpstr>BRAKE SAFE® ARROW LOGGER™ Features</vt:lpstr>
      <vt:lpstr>BRAKE SAFE® ARROW LOGGER™ Features</vt:lpstr>
      <vt:lpstr>BRAKE SAFE® ARROW LOGGER™ Features</vt:lpstr>
      <vt:lpstr>BRAKE SAFE® ARROW LOGGER™           HOW IT WORKS</vt:lpstr>
      <vt:lpstr>BRAKE SAFE ® ARROW LOGGER™      HOW IT WORKS</vt:lpstr>
      <vt:lpstr>BRAKE SAFE® ARROW LOGGER™         HOW IT  WORKS</vt:lpstr>
      <vt:lpstr>BRAKE SAFE® ARROW LOGGER™             HOW IT WORKS </vt:lpstr>
      <vt:lpstr>BRAKE SAFE® ARROW LOGGER™           HOW IT WORKS </vt:lpstr>
      <vt:lpstr>BRAKE SAFE® ARROW LOGGER™             HOW IT WORKS </vt:lpstr>
      <vt:lpstr>BRAKE SAFE® ARROW LOGGER™  will save all fleet operators time and money!</vt:lpstr>
      <vt:lpstr>BRAKE SAFE® ARROW LOGGER™ PRODUCT LINE: FULL KIT </vt:lpstr>
      <vt:lpstr>BRAKE SAFE® ARROW LOGGER™ PRODUCT LINE: RETROFIT KIT </vt:lpstr>
      <vt:lpstr>Equip your fleet with the BRAKE SAFE®  ARROW LOGGER™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Mike</cp:lastModifiedBy>
  <cp:revision>347</cp:revision>
  <cp:lastPrinted>2015-04-16T14:43:33Z</cp:lastPrinted>
  <dcterms:created xsi:type="dcterms:W3CDTF">2007-10-12T17:02:16Z</dcterms:created>
  <dcterms:modified xsi:type="dcterms:W3CDTF">2015-05-05T02:15:09Z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