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CA"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OUT OF SERVICE VIOLATIONS MAJOR DEFECTS</a:t>
            </a:r>
          </a:p>
        </c:rich>
      </c:tx>
      <c:layout>
        <c:manualLayout>
          <c:xMode val="edge"/>
          <c:yMode val="edge"/>
          <c:x val="0.21130217137332521"/>
          <c:y val="3.1347941748448321E-2"/>
        </c:manualLayout>
      </c:layout>
      <c:overlay val="0"/>
      <c:spPr>
        <a:noFill/>
        <a:ln>
          <a:noFill/>
        </a:ln>
      </c:spPr>
    </c:title>
    <c:autoTitleDeleted val="0"/>
    <c:view3D>
      <c:rotX val="18"/>
      <c:rotY val="0"/>
      <c:rAngAx val="0"/>
      <c:perspective val="0"/>
    </c:view3D>
    <c:floor>
      <c:thickness val="0"/>
      <c:spPr>
        <a:noFill/>
        <a:ln w="9528">
          <a:solidFill>
            <a:srgbClr val="868686"/>
          </a:solidFill>
          <a:prstDash val="solid"/>
          <a:round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xMode val="edge"/>
          <c:yMode val="edge"/>
          <c:x val="0.28255531614625023"/>
          <c:y val="0.3949850533671968"/>
          <c:w val="0.43734534088654925"/>
          <c:h val="0.3072098291347935"/>
        </c:manualLayout>
      </c:layout>
      <c:pie3DChart>
        <c:varyColors val="1"/>
        <c:ser>
          <c:idx val="0"/>
          <c:order val="0"/>
          <c:tx>
            <c:v>Series1</c:v>
          </c:tx>
          <c:dPt>
            <c:idx val="0"/>
            <c:bubble3D val="0"/>
            <c:spPr>
              <a:solidFill>
                <a:srgbClr val="9999FF"/>
              </a:solidFill>
              <a:ln w="12701">
                <a:solidFill>
                  <a:srgbClr val="000000"/>
                </a:solidFill>
                <a:prstDash val="solid"/>
                <a:round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1">
                <a:solidFill>
                  <a:srgbClr val="000000"/>
                </a:solidFill>
                <a:prstDash val="solid"/>
                <a:round/>
              </a:ln>
            </c:spPr>
          </c:dPt>
          <c:dLbls>
            <c:numFmt formatCode="0%" sourceLinked="0"/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CA" sz="9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Lit>
              <c:ptCount val="2"/>
              <c:pt idx="0">
                <c:v>TOTAL BRAKE DEFECTS</c:v>
              </c:pt>
              <c:pt idx="1">
                <c:v>ALL OTHER DEFECTS</c:v>
              </c:pt>
            </c:strLit>
          </c:cat>
          <c:val>
            <c:numLit>
              <c:formatCode>General</c:formatCode>
              <c:ptCount val="2"/>
              <c:pt idx="0">
                <c:v>3245</c:v>
              </c:pt>
              <c:pt idx="1">
                <c:v>2223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1.9656039937358625E-2"/>
          <c:y val="0.68417993619829931"/>
        </c:manualLayout>
      </c:layout>
      <c:overlay val="0"/>
      <c:spPr>
        <a:solidFill>
          <a:srgbClr val="FFFFFF"/>
        </a:solidFill>
        <a:ln w="3172">
          <a:solidFill>
            <a:srgbClr val="000000"/>
          </a:solidFill>
          <a:prstDash val="solid"/>
          <a:round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CA" sz="985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2">
      <a:solidFill>
        <a:srgbClr val="000000"/>
      </a:solidFill>
      <a:prstDash val="solid"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CA" sz="1075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CA" sz="12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OUT OF SERVICE VIOLATIONS BRAKE DEFECTS</a:t>
            </a:r>
          </a:p>
        </c:rich>
      </c:tx>
      <c:layout>
        <c:manualLayout>
          <c:xMode val="edge"/>
          <c:yMode val="edge"/>
          <c:x val="0.20646746321115836"/>
          <c:y val="3.2573380145350321E-2"/>
        </c:manualLayout>
      </c:layout>
      <c:overlay val="0"/>
      <c:spPr>
        <a:noFill/>
        <a:ln>
          <a:noFill/>
        </a:ln>
      </c:spPr>
    </c:title>
    <c:autoTitleDeleted val="0"/>
    <c:view3D>
      <c:rotX val="18"/>
      <c:rotY val="0"/>
      <c:rAngAx val="0"/>
      <c:perspective val="0"/>
    </c:view3D>
    <c:floor>
      <c:thickness val="0"/>
      <c:spPr>
        <a:noFill/>
        <a:ln w="9528">
          <a:solidFill>
            <a:srgbClr val="868686"/>
          </a:solidFill>
          <a:prstDash val="solid"/>
          <a:round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xMode val="edge"/>
          <c:yMode val="edge"/>
          <c:x val="0.29602013917645514"/>
          <c:y val="0.40390767104718528"/>
          <c:w val="0.40796123663027339"/>
          <c:h val="0.29641703372543071"/>
        </c:manualLayout>
      </c:layout>
      <c:pie3DChart>
        <c:varyColors val="1"/>
        <c:ser>
          <c:idx val="0"/>
          <c:order val="0"/>
          <c:tx>
            <c:v>BRAKE ADJUSTMENT</c:v>
          </c:tx>
          <c:dPt>
            <c:idx val="0"/>
            <c:bubble3D val="0"/>
            <c:spPr>
              <a:solidFill>
                <a:srgbClr val="9999FF"/>
              </a:solidFill>
              <a:ln w="12701">
                <a:solidFill>
                  <a:srgbClr val="000000"/>
                </a:solidFill>
                <a:prstDash val="solid"/>
                <a:round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1">
                <a:solidFill>
                  <a:srgbClr val="000000"/>
                </a:solidFill>
                <a:prstDash val="solid"/>
                <a:round/>
              </a:ln>
            </c:spPr>
          </c:dPt>
          <c:dLbls>
            <c:numFmt formatCode="0%" sourceLinked="0"/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CA" sz="8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Lit>
              <c:ptCount val="2"/>
              <c:pt idx="0">
                <c:v>BRAKE ADJUSTMENT</c:v>
              </c:pt>
              <c:pt idx="1">
                <c:v>BRAKES OTHER</c:v>
              </c:pt>
            </c:strLit>
          </c:cat>
          <c:val>
            <c:numLit>
              <c:formatCode>General</c:formatCode>
              <c:ptCount val="2"/>
              <c:pt idx="0">
                <c:v>1811</c:v>
              </c:pt>
              <c:pt idx="1">
                <c:v>1434</c:v>
              </c:pt>
            </c:numLit>
          </c:val>
        </c:ser>
        <c:ser>
          <c:idx val="1"/>
          <c:order val="1"/>
          <c:tx>
            <c:v>BRAKES OTHER</c:v>
          </c:tx>
          <c:dPt>
            <c:idx val="0"/>
            <c:bubble3D val="0"/>
            <c:spPr>
              <a:solidFill>
                <a:srgbClr val="9999FF"/>
              </a:solidFill>
              <a:ln w="12701">
                <a:solidFill>
                  <a:srgbClr val="000000"/>
                </a:solidFill>
                <a:prstDash val="solid"/>
                <a:round/>
              </a:ln>
            </c:spPr>
          </c:dPt>
          <c:dLbls>
            <c:numFmt formatCode="0%" sourceLinked="0"/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CA" sz="1075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2.6678853864722098E-2"/>
          <c:y val="0.698184192863751"/>
        </c:manualLayout>
      </c:layout>
      <c:overlay val="0"/>
      <c:spPr>
        <a:solidFill>
          <a:srgbClr val="FFFFFF"/>
        </a:solidFill>
        <a:ln w="3172">
          <a:solidFill>
            <a:srgbClr val="000000"/>
          </a:solidFill>
          <a:prstDash val="solid"/>
          <a:round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CA" sz="905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2701">
      <a:solidFill>
        <a:srgbClr val="000000"/>
      </a:solidFill>
      <a:prstDash val="solid"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CA" sz="1075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t" anchorCtr="0" compatLnSpc="1"/>
          <a:lstStyle>
            <a:lvl1pPr marL="0" marR="0" lvl="0" indent="0" algn="l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36766" y="0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t" anchorCtr="0" compatLnSpc="1"/>
          <a:lstStyle>
            <a:lvl1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fld id="{D481640D-23FE-4691-B6EB-4B91874CF7F0}" type="datetime1">
              <a:rPr lang="en-US"/>
              <a:pPr lvl="0"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9" y="692145"/>
            <a:ext cx="4619621" cy="346392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95008" y="4387135"/>
            <a:ext cx="5560064" cy="4156231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>
            <a:lvl1pPr marL="0" marR="0" lvl="0" indent="0" algn="l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>
            <a:lvl1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fld id="{252DA883-E7F6-4DAA-9B0B-A7A6E876CA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8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C216FC-98CB-45FE-841F-24D9EEB0B58B}" type="slidenum">
              <a:t>1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44D21A-AC10-4130-993B-B3EF9F04D5AC}" type="slidenum">
              <a:t>10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316865-EEEC-49D4-8D9F-33D07E18EBAE}" type="slidenum">
              <a:t>11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5ED7FA-D03B-431C-B0B9-80D1FE90254B}" type="slidenum">
              <a:t>12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D489EA-001C-43C0-870E-BC83064FB164}" type="slidenum">
              <a:t>13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618225-4440-4C34-8D6A-FAE52EADE807}" type="slidenum">
              <a:t>14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72986E-0DA1-4B9C-B2EC-DD331617489B}" type="slidenum">
              <a:t>15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4FAA8E-D073-44C0-8C69-D79B02B942B1}" type="slidenum">
              <a:t>16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98E919-5B3B-486F-B49F-9E7A79CF1161}" type="slidenum">
              <a:t>17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AFE3BE-0489-4D09-90AC-2C40BB556432}" type="slidenum">
              <a:t>18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C7680B-A5FE-462B-83B5-38005685D2C0}" type="slidenum">
              <a:t>19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7B3D90-6637-4278-B7B4-05A280915C4F}" type="slidenum">
              <a:t>2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671BCA-94D3-4422-BFA6-4DBE302FC73E}" type="slidenum">
              <a:t>20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CF1C46-FD19-41B8-ACD0-191F6C8BF524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9A7AE6-72CD-4B6A-9183-8DD8218C9D38}" type="slidenum">
              <a:t>4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2D4590-58F5-4DD1-93E6-E22EE7914CC7}" type="slidenum">
              <a:t>5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3926B3-0F48-462B-BB3A-9061BF99579A}" type="slidenum">
              <a:t>6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8AF66E-9077-497B-8EEB-EBC661ECC0E2}" type="slidenum">
              <a:t>7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3014AE-420E-4209-BE08-93DC18F771C6}" type="slidenum">
              <a:t>8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6766" y="8772662"/>
            <a:ext cx="3011695" cy="46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2491" tIns="46250" rIns="92491" bIns="46250" anchor="b" anchorCtr="0" compatLnSpc="1"/>
          <a:lstStyle/>
          <a:p>
            <a:pPr marL="0" marR="0" lvl="0" indent="0" algn="r" defTabSz="92491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7F6730-72BC-4559-9358-2AB93B80D4D7}" type="slidenum">
              <a:t>9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365129" cy="6854827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309560" y="681035"/>
            <a:ext cx="46040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268284" y="681035"/>
            <a:ext cx="28575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249238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222254" y="681035"/>
            <a:ext cx="7936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255583" y="5046665"/>
            <a:ext cx="73023" cy="1692270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255583" y="4797427"/>
            <a:ext cx="73023" cy="228600"/>
          </a:xfrm>
          <a:prstGeom prst="rect">
            <a:avLst/>
          </a:prstGeom>
          <a:solidFill>
            <a:srgbClr val="FEB8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255583" y="4637086"/>
            <a:ext cx="73023" cy="138110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255583" y="4541833"/>
            <a:ext cx="73023" cy="74615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1" name="Title 7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>
              <a:defRPr b="1" cap="all" spc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Subtitle 8"/>
          <p:cNvSpPr txBox="1"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Date Placeholder 2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Footer Placeholder 1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5" name="Slide Number Placeholder 2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29372B-BB71-4DBE-8A4A-AD5319DEC6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BE3FE4-4932-42C8-9880-D27A5F927D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1981203" cy="5851529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5867403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892A88-1D96-4B27-A46B-FB387FF9FA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307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307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4A06DF-6AB4-438C-BD14-B05992EDC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3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9325E5-3524-491D-950C-1AA493042E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4829175" y="1073148"/>
            <a:ext cx="4321170" cy="5791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36"/>
              <a:gd name="f7" fmla="val 3648"/>
              <a:gd name="f8" fmla="val 720"/>
              <a:gd name="f9" fmla="val 2016"/>
              <a:gd name="f10" fmla="val 672"/>
              <a:gd name="f11" fmla="val 744"/>
              <a:gd name="f12" fmla="val 2038"/>
              <a:gd name="f13" fmla="val 48"/>
              <a:gd name="f14" fmla="+- 0 0 -90"/>
              <a:gd name="f15" fmla="*/ f3 1 2736"/>
              <a:gd name="f16" fmla="*/ f4 1 3648"/>
              <a:gd name="f17" fmla="+- f7 0 f5"/>
              <a:gd name="f18" fmla="+- f6 0 f5"/>
              <a:gd name="f19" fmla="*/ f14 f0 1"/>
              <a:gd name="f20" fmla="*/ f18 1 2736"/>
              <a:gd name="f21" fmla="*/ f17 1 3648"/>
              <a:gd name="f22" fmla="*/ f19 1 f2"/>
              <a:gd name="f23" fmla="*/ 0 1 f20"/>
              <a:gd name="f24" fmla="*/ 3648 1 f21"/>
              <a:gd name="f25" fmla="*/ 720 1 f20"/>
              <a:gd name="f26" fmla="*/ 2016 1 f21"/>
              <a:gd name="f27" fmla="*/ 2736 1 f20"/>
              <a:gd name="f28" fmla="*/ 0 1 f21"/>
              <a:gd name="f29" fmla="*/ 96 1 f21"/>
              <a:gd name="f30" fmla="*/ 744 1 f20"/>
              <a:gd name="f31" fmla="*/ 2038 1 f21"/>
              <a:gd name="f32" fmla="*/ 48 1 f20"/>
              <a:gd name="f33" fmla="+- f22 0 f1"/>
              <a:gd name="f34" fmla="*/ f23 f15 1"/>
              <a:gd name="f35" fmla="*/ f27 f15 1"/>
              <a:gd name="f36" fmla="*/ f24 f16 1"/>
              <a:gd name="f37" fmla="*/ f28 f16 1"/>
              <a:gd name="f38" fmla="*/ f25 f15 1"/>
              <a:gd name="f39" fmla="*/ f26 f16 1"/>
              <a:gd name="f40" fmla="*/ f29 f16 1"/>
              <a:gd name="f41" fmla="*/ f30 f15 1"/>
              <a:gd name="f42" fmla="*/ f31 f16 1"/>
              <a:gd name="f43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34" y="f36"/>
              </a:cxn>
              <a:cxn ang="f33">
                <a:pos x="f38" y="f39"/>
              </a:cxn>
              <a:cxn ang="f33">
                <a:pos x="f35" y="f37"/>
              </a:cxn>
              <a:cxn ang="f33">
                <a:pos x="f35" y="f40"/>
              </a:cxn>
              <a:cxn ang="f33">
                <a:pos x="f41" y="f42"/>
              </a:cxn>
              <a:cxn ang="f33">
                <a:pos x="f43" y="f36"/>
              </a:cxn>
              <a:cxn ang="f33">
                <a:pos x="f34" y="f36"/>
              </a:cxn>
            </a:cxnLst>
            <a:rect l="f34" t="f37" r="f35" b="f36"/>
            <a:pathLst>
              <a:path w="2736" h="3648">
                <a:moveTo>
                  <a:pt x="f5" y="f7"/>
                </a:moveTo>
                <a:lnTo>
                  <a:pt x="f8" y="f9"/>
                </a:lnTo>
                <a:lnTo>
                  <a:pt x="f6" y="f10"/>
                </a:lnTo>
                <a:lnTo>
                  <a:pt x="f6" y="f8"/>
                </a:lnTo>
                <a:lnTo>
                  <a:pt x="f11" y="f12"/>
                </a:lnTo>
                <a:lnTo>
                  <a:pt x="f13" y="f7"/>
                </a:lnTo>
                <a:lnTo>
                  <a:pt x="f13" y="f7"/>
                </a:lnTo>
                <a:close/>
              </a:path>
            </a:pathLst>
          </a:custGeom>
          <a:noFill/>
          <a:ln w="3172">
            <a:solidFill>
              <a:srgbClr val="EA157A">
                <a:alpha val="5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3" name="Freeform 4"/>
          <p:cNvSpPr/>
          <p:nvPr/>
        </p:nvSpPr>
        <p:spPr>
          <a:xfrm>
            <a:off x="374647" y="0"/>
            <a:ext cx="5513383" cy="66151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04"/>
              <a:gd name="f7" fmla="val 4128"/>
              <a:gd name="f8" fmla="val 4080"/>
              <a:gd name="f9" fmla="val 2640"/>
              <a:gd name="f10" fmla="val 2880"/>
              <a:gd name="f11" fmla="val 2832"/>
              <a:gd name="f12" fmla="val 3465"/>
              <a:gd name="f13" fmla="val 2619"/>
              <a:gd name="f14" fmla="+- 0 0 -90"/>
              <a:gd name="f15" fmla="*/ f3 1 3504"/>
              <a:gd name="f16" fmla="*/ f4 1 4128"/>
              <a:gd name="f17" fmla="+- f7 0 f5"/>
              <a:gd name="f18" fmla="+- f6 0 f5"/>
              <a:gd name="f19" fmla="*/ f14 f0 1"/>
              <a:gd name="f20" fmla="*/ f18 1 3504"/>
              <a:gd name="f21" fmla="*/ f17 1 4128"/>
              <a:gd name="f22" fmla="*/ f19 1 f2"/>
              <a:gd name="f23" fmla="*/ 0 1 f20"/>
              <a:gd name="f24" fmla="*/ 4080 1 f21"/>
              <a:gd name="f25" fmla="*/ 4128 1 f21"/>
              <a:gd name="f26" fmla="*/ 3504 1 f20"/>
              <a:gd name="f27" fmla="*/ 2640 1 f21"/>
              <a:gd name="f28" fmla="*/ 2880 1 f20"/>
              <a:gd name="f29" fmla="*/ 0 1 f21"/>
              <a:gd name="f30" fmla="*/ 2832 1 f20"/>
              <a:gd name="f31" fmla="*/ 3465 1 f20"/>
              <a:gd name="f32" fmla="*/ 2619 1 f21"/>
              <a:gd name="f33" fmla="+- f22 0 f1"/>
              <a:gd name="f34" fmla="*/ f23 f15 1"/>
              <a:gd name="f35" fmla="*/ f26 f15 1"/>
              <a:gd name="f36" fmla="*/ f25 f16 1"/>
              <a:gd name="f37" fmla="*/ f29 f16 1"/>
              <a:gd name="f38" fmla="*/ f24 f16 1"/>
              <a:gd name="f39" fmla="*/ f27 f16 1"/>
              <a:gd name="f40" fmla="*/ f28 f15 1"/>
              <a:gd name="f41" fmla="*/ f30 f15 1"/>
              <a:gd name="f42" fmla="*/ f31 f15 1"/>
              <a:gd name="f43" fmla="*/ f3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34" y="f38"/>
              </a:cxn>
              <a:cxn ang="f33">
                <a:pos x="f34" y="f36"/>
              </a:cxn>
              <a:cxn ang="f33">
                <a:pos x="f35" y="f39"/>
              </a:cxn>
              <a:cxn ang="f33">
                <a:pos x="f40" y="f37"/>
              </a:cxn>
              <a:cxn ang="f33">
                <a:pos x="f41" y="f37"/>
              </a:cxn>
              <a:cxn ang="f33">
                <a:pos x="f42" y="f43"/>
              </a:cxn>
              <a:cxn ang="f33">
                <a:pos x="f34" y="f38"/>
              </a:cxn>
            </a:cxnLst>
            <a:rect l="f34" t="f37" r="f35" b="f36"/>
            <a:pathLst>
              <a:path w="3504" h="4128">
                <a:moveTo>
                  <a:pt x="f5" y="f8"/>
                </a:moveTo>
                <a:lnTo>
                  <a:pt x="f5" y="f7"/>
                </a:lnTo>
                <a:lnTo>
                  <a:pt x="f6" y="f9"/>
                </a:lnTo>
                <a:lnTo>
                  <a:pt x="f10" y="f5"/>
                </a:lnTo>
                <a:lnTo>
                  <a:pt x="f11" y="f5"/>
                </a:lnTo>
                <a:lnTo>
                  <a:pt x="f12" y="f13"/>
                </a:lnTo>
                <a:lnTo>
                  <a:pt x="f5" y="f8"/>
                </a:lnTo>
                <a:close/>
              </a:path>
            </a:pathLst>
          </a:custGeom>
          <a:noFill/>
          <a:ln w="3172">
            <a:solidFill>
              <a:srgbClr val="EA157A">
                <a:alpha val="5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4" name="Freeform 5"/>
          <p:cNvSpPr/>
          <p:nvPr/>
        </p:nvSpPr>
        <p:spPr>
          <a:xfrm rot="5236410">
            <a:off x="4461517" y="1483518"/>
            <a:ext cx="4114800" cy="1189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52"/>
              <a:gd name="f7" fmla="val 1344"/>
              <a:gd name="f8" fmla="val 48"/>
              <a:gd name="f9" fmla="+- 0 0 -90"/>
              <a:gd name="f10" fmla="*/ f3 1 3552"/>
              <a:gd name="f11" fmla="*/ f4 1 1344"/>
              <a:gd name="f12" fmla="+- f7 0 f5"/>
              <a:gd name="f13" fmla="+- f6 0 f5"/>
              <a:gd name="f14" fmla="*/ f9 f0 1"/>
              <a:gd name="f15" fmla="*/ f13 1 3552"/>
              <a:gd name="f16" fmla="*/ f12 1 1344"/>
              <a:gd name="f17" fmla="*/ f14 1 f2"/>
              <a:gd name="f18" fmla="*/ 0 1 f15"/>
              <a:gd name="f19" fmla="*/ 0 1 f16"/>
              <a:gd name="f20" fmla="*/ 3552 1 f15"/>
              <a:gd name="f21" fmla="*/ 1344 1 f16"/>
              <a:gd name="f22" fmla="*/ 48 1 f16"/>
              <a:gd name="f23" fmla="+- f17 0 f1"/>
              <a:gd name="f24" fmla="*/ f18 f10 1"/>
              <a:gd name="f25" fmla="*/ f20 f10 1"/>
              <a:gd name="f26" fmla="*/ f21 f11 1"/>
              <a:gd name="f27" fmla="*/ f19 f11 1"/>
              <a:gd name="f28" fmla="*/ f22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7"/>
              </a:cxn>
              <a:cxn ang="f23">
                <a:pos x="f25" y="f26"/>
              </a:cxn>
              <a:cxn ang="f23">
                <a:pos x="f24" y="f28"/>
              </a:cxn>
              <a:cxn ang="f23">
                <a:pos x="f24" y="f27"/>
              </a:cxn>
            </a:cxnLst>
            <a:rect l="f24" t="f27" r="f25" b="f26"/>
            <a:pathLst>
              <a:path w="3552" h="1344">
                <a:moveTo>
                  <a:pt x="f5" y="f5"/>
                </a:moveTo>
                <a:lnTo>
                  <a:pt x="f6" y="f7"/>
                </a:lnTo>
                <a:lnTo>
                  <a:pt x="f5" y="f8"/>
                </a:lnTo>
                <a:lnTo>
                  <a:pt x="f5" y="f5"/>
                </a:lnTo>
                <a:close/>
              </a:path>
            </a:pathLst>
          </a:custGeom>
          <a:solidFill>
            <a:srgbClr val="586986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5" name="Freeform 6"/>
          <p:cNvSpPr/>
          <p:nvPr/>
        </p:nvSpPr>
        <p:spPr>
          <a:xfrm>
            <a:off x="5943600" y="0"/>
            <a:ext cx="2743200" cy="42672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8"/>
              <a:gd name="f7" fmla="val 2688"/>
              <a:gd name="f8" fmla="val 1104"/>
              <a:gd name="f9" fmla="+- 0 0 -90"/>
              <a:gd name="f10" fmla="*/ f3 1 1728"/>
              <a:gd name="f11" fmla="*/ f4 1 2688"/>
              <a:gd name="f12" fmla="+- f7 0 f5"/>
              <a:gd name="f13" fmla="+- f6 0 f5"/>
              <a:gd name="f14" fmla="*/ f9 f0 1"/>
              <a:gd name="f15" fmla="*/ f13 1 1728"/>
              <a:gd name="f16" fmla="*/ f12 1 2688"/>
              <a:gd name="f17" fmla="*/ f14 1 f2"/>
              <a:gd name="f18" fmla="*/ 1104 1 f15"/>
              <a:gd name="f19" fmla="*/ 0 1 f16"/>
              <a:gd name="f20" fmla="*/ 1728 1 f15"/>
              <a:gd name="f21" fmla="*/ 0 1 f15"/>
              <a:gd name="f22" fmla="*/ 2688 1 f16"/>
              <a:gd name="f23" fmla="+- f17 0 f1"/>
              <a:gd name="f24" fmla="*/ f21 f10 1"/>
              <a:gd name="f25" fmla="*/ f20 f10 1"/>
              <a:gd name="f26" fmla="*/ f22 f11 1"/>
              <a:gd name="f27" fmla="*/ f19 f11 1"/>
              <a:gd name="f28" fmla="*/ f18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8" y="f27"/>
              </a:cxn>
              <a:cxn ang="f23">
                <a:pos x="f25" y="f27"/>
              </a:cxn>
              <a:cxn ang="f23">
                <a:pos x="f24" y="f26"/>
              </a:cxn>
              <a:cxn ang="f23">
                <a:pos x="f28" y="f27"/>
              </a:cxn>
            </a:cxnLst>
            <a:rect l="f24" t="f27" r="f25" b="f26"/>
            <a:pathLst>
              <a:path w="1728" h="2688">
                <a:moveTo>
                  <a:pt x="f8" y="f5"/>
                </a:moveTo>
                <a:lnTo>
                  <a:pt x="f6" y="f5"/>
                </a:lnTo>
                <a:lnTo>
                  <a:pt x="f5" y="f7"/>
                </a:lnTo>
                <a:lnTo>
                  <a:pt x="f8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6" name="Freeform 7"/>
          <p:cNvSpPr/>
          <p:nvPr/>
        </p:nvSpPr>
        <p:spPr>
          <a:xfrm>
            <a:off x="5943600" y="4267203"/>
            <a:ext cx="3200400" cy="1143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6"/>
              <a:gd name="f7" fmla="val 720"/>
              <a:gd name="f8" fmla="val 240"/>
              <a:gd name="f9" fmla="+- 0 0 -90"/>
              <a:gd name="f10" fmla="*/ f3 1 2016"/>
              <a:gd name="f11" fmla="*/ f4 1 720"/>
              <a:gd name="f12" fmla="+- f7 0 f5"/>
              <a:gd name="f13" fmla="+- f6 0 f5"/>
              <a:gd name="f14" fmla="*/ f9 f0 1"/>
              <a:gd name="f15" fmla="*/ f13 1 2016"/>
              <a:gd name="f16" fmla="*/ f12 1 720"/>
              <a:gd name="f17" fmla="*/ f14 1 f2"/>
              <a:gd name="f18" fmla="*/ 0 1 f15"/>
              <a:gd name="f19" fmla="*/ 0 1 f16"/>
              <a:gd name="f20" fmla="*/ 2016 1 f15"/>
              <a:gd name="f21" fmla="*/ 240 1 f16"/>
              <a:gd name="f22" fmla="*/ 720 1 f16"/>
              <a:gd name="f23" fmla="+- f17 0 f1"/>
              <a:gd name="f24" fmla="*/ f18 f10 1"/>
              <a:gd name="f25" fmla="*/ f20 f10 1"/>
              <a:gd name="f26" fmla="*/ f22 f11 1"/>
              <a:gd name="f27" fmla="*/ f19 f11 1"/>
              <a:gd name="f28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7"/>
              </a:cxn>
              <a:cxn ang="f23">
                <a:pos x="f25" y="f28"/>
              </a:cxn>
              <a:cxn ang="f23">
                <a:pos x="f25" y="f26"/>
              </a:cxn>
              <a:cxn ang="f23">
                <a:pos x="f24" y="f27"/>
              </a:cxn>
            </a:cxnLst>
            <a:rect l="f24" t="f27" r="f25" b="f26"/>
            <a:pathLst>
              <a:path w="2016" h="720">
                <a:moveTo>
                  <a:pt x="f5" y="f5"/>
                </a:moveTo>
                <a:lnTo>
                  <a:pt x="f6" y="f8"/>
                </a:lnTo>
                <a:lnTo>
                  <a:pt x="f6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7" name="Freeform 8"/>
          <p:cNvSpPr/>
          <p:nvPr/>
        </p:nvSpPr>
        <p:spPr>
          <a:xfrm>
            <a:off x="5943600" y="0"/>
            <a:ext cx="1371600" cy="42672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4"/>
              <a:gd name="f7" fmla="val 2688"/>
              <a:gd name="f8" fmla="val 768"/>
              <a:gd name="f9" fmla="+- 0 0 -90"/>
              <a:gd name="f10" fmla="*/ f3 1 864"/>
              <a:gd name="f11" fmla="*/ f4 1 2688"/>
              <a:gd name="f12" fmla="+- f7 0 f5"/>
              <a:gd name="f13" fmla="+- f6 0 f5"/>
              <a:gd name="f14" fmla="*/ f9 f0 1"/>
              <a:gd name="f15" fmla="*/ f13 1 864"/>
              <a:gd name="f16" fmla="*/ f12 1 2688"/>
              <a:gd name="f17" fmla="*/ f14 1 f2"/>
              <a:gd name="f18" fmla="*/ 864 1 f15"/>
              <a:gd name="f19" fmla="*/ 0 1 f16"/>
              <a:gd name="f20" fmla="*/ 0 1 f15"/>
              <a:gd name="f21" fmla="*/ 2688 1 f16"/>
              <a:gd name="f22" fmla="*/ 768 1 f15"/>
              <a:gd name="f23" fmla="+- f17 0 f1"/>
              <a:gd name="f24" fmla="*/ f20 f10 1"/>
              <a:gd name="f25" fmla="*/ f18 f10 1"/>
              <a:gd name="f26" fmla="*/ f21 f11 1"/>
              <a:gd name="f27" fmla="*/ f19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7"/>
              </a:cxn>
              <a:cxn ang="f23">
                <a:pos x="f24" y="f26"/>
              </a:cxn>
              <a:cxn ang="f23">
                <a:pos x="f28" y="f27"/>
              </a:cxn>
              <a:cxn ang="f23">
                <a:pos x="f25" y="f27"/>
              </a:cxn>
            </a:cxnLst>
            <a:rect l="f24" t="f27" r="f25" b="f26"/>
            <a:pathLst>
              <a:path w="864" h="2688">
                <a:moveTo>
                  <a:pt x="f6" y="f5"/>
                </a:moveTo>
                <a:lnTo>
                  <a:pt x="f5" y="f7"/>
                </a:lnTo>
                <a:lnTo>
                  <a:pt x="f8" y="f5"/>
                </a:lnTo>
                <a:lnTo>
                  <a:pt x="f6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8" name="Freeform 9"/>
          <p:cNvSpPr/>
          <p:nvPr/>
        </p:nvSpPr>
        <p:spPr>
          <a:xfrm>
            <a:off x="5948364" y="4246565"/>
            <a:ext cx="2090739" cy="26114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17"/>
              <a:gd name="f7" fmla="val 1645"/>
              <a:gd name="f8" fmla="val 1071"/>
              <a:gd name="f9" fmla="+- 0 0 -90"/>
              <a:gd name="f10" fmla="*/ f3 1 1317"/>
              <a:gd name="f11" fmla="*/ f4 1 1645"/>
              <a:gd name="f12" fmla="+- f7 0 f5"/>
              <a:gd name="f13" fmla="+- f6 0 f5"/>
              <a:gd name="f14" fmla="*/ f9 f0 1"/>
              <a:gd name="f15" fmla="*/ f13 1 1317"/>
              <a:gd name="f16" fmla="*/ f12 1 1645"/>
              <a:gd name="f17" fmla="*/ f14 1 f2"/>
              <a:gd name="f18" fmla="*/ 1071 1 f15"/>
              <a:gd name="f19" fmla="*/ 1645 1 f16"/>
              <a:gd name="f20" fmla="*/ 1317 1 f15"/>
              <a:gd name="f21" fmla="*/ 0 1 f15"/>
              <a:gd name="f22" fmla="*/ 0 1 f16"/>
              <a:gd name="f23" fmla="+- f17 0 f1"/>
              <a:gd name="f24" fmla="*/ f21 f10 1"/>
              <a:gd name="f25" fmla="*/ f20 f10 1"/>
              <a:gd name="f26" fmla="*/ f19 f11 1"/>
              <a:gd name="f27" fmla="*/ f22 f11 1"/>
              <a:gd name="f28" fmla="*/ f18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8" y="f26"/>
              </a:cxn>
              <a:cxn ang="f23">
                <a:pos x="f25" y="f26"/>
              </a:cxn>
              <a:cxn ang="f23">
                <a:pos x="f24" y="f27"/>
              </a:cxn>
              <a:cxn ang="f23">
                <a:pos x="f28" y="f26"/>
              </a:cxn>
            </a:cxnLst>
            <a:rect l="f24" t="f27" r="f25" b="f26"/>
            <a:pathLst>
              <a:path w="1317" h="1645">
                <a:moveTo>
                  <a:pt x="f8" y="f7"/>
                </a:moveTo>
                <a:lnTo>
                  <a:pt x="f6" y="f7"/>
                </a:lnTo>
                <a:lnTo>
                  <a:pt x="f5" y="f5"/>
                </a:lnTo>
                <a:lnTo>
                  <a:pt x="f8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9" name="Freeform 10"/>
          <p:cNvSpPr/>
          <p:nvPr/>
        </p:nvSpPr>
        <p:spPr>
          <a:xfrm>
            <a:off x="5943600" y="4267203"/>
            <a:ext cx="1600200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8"/>
              <a:gd name="f7" fmla="val 1632"/>
              <a:gd name="f8" fmla="val 960"/>
              <a:gd name="f9" fmla="+- 0 0 -90"/>
              <a:gd name="f10" fmla="*/ f3 1 1008"/>
              <a:gd name="f11" fmla="*/ f4 1 1632"/>
              <a:gd name="f12" fmla="+- f7 0 f5"/>
              <a:gd name="f13" fmla="+- f6 0 f5"/>
              <a:gd name="f14" fmla="*/ f9 f0 1"/>
              <a:gd name="f15" fmla="*/ f13 1 1008"/>
              <a:gd name="f16" fmla="*/ f12 1 1632"/>
              <a:gd name="f17" fmla="*/ f14 1 f2"/>
              <a:gd name="f18" fmla="*/ 1008 1 f15"/>
              <a:gd name="f19" fmla="*/ 1632 1 f16"/>
              <a:gd name="f20" fmla="*/ 0 1 f15"/>
              <a:gd name="f21" fmla="*/ 0 1 f16"/>
              <a:gd name="f22" fmla="*/ 960 1 f15"/>
              <a:gd name="f23" fmla="+- f17 0 f1"/>
              <a:gd name="f24" fmla="*/ f20 f10 1"/>
              <a:gd name="f25" fmla="*/ f18 f10 1"/>
              <a:gd name="f26" fmla="*/ f19 f11 1"/>
              <a:gd name="f27" fmla="*/ f21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6"/>
              </a:cxn>
              <a:cxn ang="f23">
                <a:pos x="f24" y="f27"/>
              </a:cxn>
              <a:cxn ang="f23">
                <a:pos x="f28" y="f26"/>
              </a:cxn>
              <a:cxn ang="f23">
                <a:pos x="f25" y="f26"/>
              </a:cxn>
            </a:cxnLst>
            <a:rect l="f24" t="f27" r="f25" b="f26"/>
            <a:pathLst>
              <a:path w="1008" h="1632">
                <a:moveTo>
                  <a:pt x="f6" y="f7"/>
                </a:moveTo>
                <a:lnTo>
                  <a:pt x="f5" y="f5"/>
                </a:lnTo>
                <a:lnTo>
                  <a:pt x="f8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0" name="Freeform 11"/>
          <p:cNvSpPr/>
          <p:nvPr/>
        </p:nvSpPr>
        <p:spPr>
          <a:xfrm>
            <a:off x="5943600" y="1371600"/>
            <a:ext cx="3200400" cy="2895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6"/>
              <a:gd name="f7" fmla="val 1824"/>
              <a:gd name="f8" fmla="val 144"/>
              <a:gd name="f9" fmla="+- 0 0 -90"/>
              <a:gd name="f10" fmla="*/ f3 1 2016"/>
              <a:gd name="f11" fmla="*/ f4 1 1824"/>
              <a:gd name="f12" fmla="+- f7 0 f5"/>
              <a:gd name="f13" fmla="+- f6 0 f5"/>
              <a:gd name="f14" fmla="*/ f9 f0 1"/>
              <a:gd name="f15" fmla="*/ f13 1 2016"/>
              <a:gd name="f16" fmla="*/ f12 1 1824"/>
              <a:gd name="f17" fmla="*/ f14 1 f2"/>
              <a:gd name="f18" fmla="*/ 2016 1 f15"/>
              <a:gd name="f19" fmla="*/ 0 1 f16"/>
              <a:gd name="f20" fmla="*/ 144 1 f16"/>
              <a:gd name="f21" fmla="*/ 0 1 f15"/>
              <a:gd name="f22" fmla="*/ 1824 1 f16"/>
              <a:gd name="f23" fmla="+- f17 0 f1"/>
              <a:gd name="f24" fmla="*/ f21 f10 1"/>
              <a:gd name="f25" fmla="*/ f18 f10 1"/>
              <a:gd name="f26" fmla="*/ f22 f11 1"/>
              <a:gd name="f27" fmla="*/ f19 f11 1"/>
              <a:gd name="f28" fmla="*/ f2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7"/>
              </a:cxn>
              <a:cxn ang="f23">
                <a:pos x="f25" y="f28"/>
              </a:cxn>
              <a:cxn ang="f23">
                <a:pos x="f24" y="f26"/>
              </a:cxn>
              <a:cxn ang="f23">
                <a:pos x="f25" y="f27"/>
              </a:cxn>
            </a:cxnLst>
            <a:rect l="f24" t="f27" r="f25" b="f26"/>
            <a:pathLst>
              <a:path w="2016" h="1824">
                <a:moveTo>
                  <a:pt x="f6" y="f5"/>
                </a:moveTo>
                <a:lnTo>
                  <a:pt x="f6" y="f8"/>
                </a:lnTo>
                <a:lnTo>
                  <a:pt x="f5" y="f7"/>
                </a:lnTo>
                <a:lnTo>
                  <a:pt x="f6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1" name="Freeform 12"/>
          <p:cNvSpPr/>
          <p:nvPr/>
        </p:nvSpPr>
        <p:spPr>
          <a:xfrm>
            <a:off x="5943600" y="1752603"/>
            <a:ext cx="3200400" cy="2514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6"/>
              <a:gd name="f7" fmla="val 1584"/>
              <a:gd name="f8" fmla="val 48"/>
              <a:gd name="f9" fmla="+- 0 0 -90"/>
              <a:gd name="f10" fmla="*/ f3 1 2016"/>
              <a:gd name="f11" fmla="*/ f4 1 1584"/>
              <a:gd name="f12" fmla="+- f7 0 f5"/>
              <a:gd name="f13" fmla="+- f6 0 f5"/>
              <a:gd name="f14" fmla="*/ f9 f0 1"/>
              <a:gd name="f15" fmla="*/ f13 1 2016"/>
              <a:gd name="f16" fmla="*/ f12 1 1584"/>
              <a:gd name="f17" fmla="*/ f14 1 f2"/>
              <a:gd name="f18" fmla="*/ 2016 1 f15"/>
              <a:gd name="f19" fmla="*/ 0 1 f16"/>
              <a:gd name="f20" fmla="*/ 0 1 f15"/>
              <a:gd name="f21" fmla="*/ 1584 1 f16"/>
              <a:gd name="f22" fmla="*/ 48 1 f16"/>
              <a:gd name="f23" fmla="+- f17 0 f1"/>
              <a:gd name="f24" fmla="*/ f20 f10 1"/>
              <a:gd name="f25" fmla="*/ f18 f10 1"/>
              <a:gd name="f26" fmla="*/ f21 f11 1"/>
              <a:gd name="f27" fmla="*/ f19 f11 1"/>
              <a:gd name="f28" fmla="*/ f22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5" y="f27"/>
              </a:cxn>
              <a:cxn ang="f23">
                <a:pos x="f24" y="f26"/>
              </a:cxn>
              <a:cxn ang="f23">
                <a:pos x="f25" y="f28"/>
              </a:cxn>
              <a:cxn ang="f23">
                <a:pos x="f25" y="f27"/>
              </a:cxn>
            </a:cxnLst>
            <a:rect l="f24" t="f27" r="f25" b="f26"/>
            <a:pathLst>
              <a:path w="2016" h="1584">
                <a:moveTo>
                  <a:pt x="f6" y="f5"/>
                </a:moveTo>
                <a:lnTo>
                  <a:pt x="f5" y="f7"/>
                </a:lnTo>
                <a:lnTo>
                  <a:pt x="f6" y="f8"/>
                </a:lnTo>
                <a:lnTo>
                  <a:pt x="f6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2" name="Freeform 13"/>
          <p:cNvSpPr/>
          <p:nvPr/>
        </p:nvSpPr>
        <p:spPr>
          <a:xfrm>
            <a:off x="990596" y="4267203"/>
            <a:ext cx="4953003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20"/>
              <a:gd name="f7" fmla="val 1632"/>
              <a:gd name="f8" fmla="val 1056"/>
              <a:gd name="f9" fmla="+- 0 0 -90"/>
              <a:gd name="f10" fmla="*/ f3 1 3120"/>
              <a:gd name="f11" fmla="*/ f4 1 1632"/>
              <a:gd name="f12" fmla="+- f7 0 f5"/>
              <a:gd name="f13" fmla="+- f6 0 f5"/>
              <a:gd name="f14" fmla="*/ f9 f0 1"/>
              <a:gd name="f15" fmla="*/ f13 1 3120"/>
              <a:gd name="f16" fmla="*/ f12 1 1632"/>
              <a:gd name="f17" fmla="*/ f14 1 f2"/>
              <a:gd name="f18" fmla="*/ 0 1 f15"/>
              <a:gd name="f19" fmla="*/ 1632 1 f16"/>
              <a:gd name="f20" fmla="*/ 3120 1 f15"/>
              <a:gd name="f21" fmla="*/ 0 1 f16"/>
              <a:gd name="f22" fmla="*/ 1056 1 f15"/>
              <a:gd name="f23" fmla="+- f17 0 f1"/>
              <a:gd name="f24" fmla="*/ f18 f10 1"/>
              <a:gd name="f25" fmla="*/ f20 f10 1"/>
              <a:gd name="f26" fmla="*/ f19 f11 1"/>
              <a:gd name="f27" fmla="*/ f21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6"/>
              </a:cxn>
              <a:cxn ang="f23">
                <a:pos x="f25" y="f27"/>
              </a:cxn>
              <a:cxn ang="f23">
                <a:pos x="f28" y="f26"/>
              </a:cxn>
              <a:cxn ang="f23">
                <a:pos x="f24" y="f26"/>
              </a:cxn>
            </a:cxnLst>
            <a:rect l="f24" t="f27" r="f25" b="f26"/>
            <a:pathLst>
              <a:path w="3120" h="1632">
                <a:moveTo>
                  <a:pt x="f5" y="f7"/>
                </a:moveTo>
                <a:lnTo>
                  <a:pt x="f6" y="f5"/>
                </a:ln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3" name="Freeform 14"/>
          <p:cNvSpPr/>
          <p:nvPr/>
        </p:nvSpPr>
        <p:spPr>
          <a:xfrm>
            <a:off x="533396" y="4267203"/>
            <a:ext cx="5333996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60"/>
              <a:gd name="f7" fmla="val 1632"/>
              <a:gd name="f8" fmla="val 144"/>
              <a:gd name="f9" fmla="+- 0 0 -90"/>
              <a:gd name="f10" fmla="*/ f3 1 3360"/>
              <a:gd name="f11" fmla="*/ f4 1 1632"/>
              <a:gd name="f12" fmla="+- f7 0 f5"/>
              <a:gd name="f13" fmla="+- f6 0 f5"/>
              <a:gd name="f14" fmla="*/ f9 f0 1"/>
              <a:gd name="f15" fmla="*/ f13 1 3360"/>
              <a:gd name="f16" fmla="*/ f12 1 1632"/>
              <a:gd name="f17" fmla="*/ f14 1 f2"/>
              <a:gd name="f18" fmla="*/ 0 1 f15"/>
              <a:gd name="f19" fmla="*/ 1632 1 f16"/>
              <a:gd name="f20" fmla="*/ 3360 1 f15"/>
              <a:gd name="f21" fmla="*/ 0 1 f16"/>
              <a:gd name="f22" fmla="*/ 144 1 f15"/>
              <a:gd name="f23" fmla="+- f17 0 f1"/>
              <a:gd name="f24" fmla="*/ f18 f10 1"/>
              <a:gd name="f25" fmla="*/ f20 f10 1"/>
              <a:gd name="f26" fmla="*/ f19 f11 1"/>
              <a:gd name="f27" fmla="*/ f21 f11 1"/>
              <a:gd name="f28" fmla="*/ f22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6"/>
              </a:cxn>
              <a:cxn ang="f23">
                <a:pos x="f25" y="f27"/>
              </a:cxn>
              <a:cxn ang="f23">
                <a:pos x="f28" y="f26"/>
              </a:cxn>
              <a:cxn ang="f23">
                <a:pos x="f24" y="f26"/>
              </a:cxn>
            </a:cxnLst>
            <a:rect l="f24" t="f27" r="f25" b="f26"/>
            <a:pathLst>
              <a:path w="3360" h="1632">
                <a:moveTo>
                  <a:pt x="f5" y="f7"/>
                </a:moveTo>
                <a:lnTo>
                  <a:pt x="f6" y="f5"/>
                </a:ln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4" name="Freeform 15"/>
          <p:cNvSpPr/>
          <p:nvPr/>
        </p:nvSpPr>
        <p:spPr>
          <a:xfrm>
            <a:off x="366710" y="2438403"/>
            <a:ext cx="5638803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52"/>
              <a:gd name="f7" fmla="val 1152"/>
              <a:gd name="f8" fmla="val 3504"/>
              <a:gd name="f9" fmla="val 384"/>
              <a:gd name="f10" fmla="+- 0 0 -90"/>
              <a:gd name="f11" fmla="*/ f3 1 3552"/>
              <a:gd name="f12" fmla="*/ f4 1 1152"/>
              <a:gd name="f13" fmla="+- f7 0 f5"/>
              <a:gd name="f14" fmla="+- f6 0 f5"/>
              <a:gd name="f15" fmla="*/ f10 f0 1"/>
              <a:gd name="f16" fmla="*/ f14 1 3552"/>
              <a:gd name="f17" fmla="*/ f13 1 1152"/>
              <a:gd name="f18" fmla="*/ f15 1 f2"/>
              <a:gd name="f19" fmla="*/ 0 1 f16"/>
              <a:gd name="f20" fmla="*/ 0 1 f17"/>
              <a:gd name="f21" fmla="*/ 3552 1 f16"/>
              <a:gd name="f22" fmla="*/ 1152 1 f17"/>
              <a:gd name="f23" fmla="*/ 384 1 f17"/>
              <a:gd name="f24" fmla="+- f18 0 f1"/>
              <a:gd name="f25" fmla="*/ f19 f11 1"/>
              <a:gd name="f26" fmla="*/ f21 f11 1"/>
              <a:gd name="f27" fmla="*/ f22 f12 1"/>
              <a:gd name="f28" fmla="*/ f20 f12 1"/>
              <a:gd name="f29" fmla="*/ f23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25" y="f28"/>
              </a:cxn>
              <a:cxn ang="f24">
                <a:pos x="f26" y="f27"/>
              </a:cxn>
              <a:cxn ang="f24">
                <a:pos x="f25" y="f29"/>
              </a:cxn>
              <a:cxn ang="f24">
                <a:pos x="f25" y="f28"/>
              </a:cxn>
            </a:cxnLst>
            <a:rect l="f25" t="f28" r="f26" b="f27"/>
            <a:pathLst>
              <a:path w="3552" h="1152">
                <a:moveTo>
                  <a:pt x="f5" y="f5"/>
                </a:moveTo>
                <a:lnTo>
                  <a:pt x="f8" y="f7"/>
                </a:lnTo>
                <a:lnTo>
                  <a:pt x="f5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5" name="Freeform 16"/>
          <p:cNvSpPr/>
          <p:nvPr/>
        </p:nvSpPr>
        <p:spPr>
          <a:xfrm>
            <a:off x="366710" y="2133596"/>
            <a:ext cx="5638803" cy="21335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52"/>
              <a:gd name="f7" fmla="val 1344"/>
              <a:gd name="f8" fmla="val 48"/>
              <a:gd name="f9" fmla="+- 0 0 -90"/>
              <a:gd name="f10" fmla="*/ f3 1 3552"/>
              <a:gd name="f11" fmla="*/ f4 1 1344"/>
              <a:gd name="f12" fmla="+- f7 0 f5"/>
              <a:gd name="f13" fmla="+- f6 0 f5"/>
              <a:gd name="f14" fmla="*/ f9 f0 1"/>
              <a:gd name="f15" fmla="*/ f13 1 3552"/>
              <a:gd name="f16" fmla="*/ f12 1 1344"/>
              <a:gd name="f17" fmla="*/ f14 1 f2"/>
              <a:gd name="f18" fmla="*/ 0 1 f15"/>
              <a:gd name="f19" fmla="*/ 0 1 f16"/>
              <a:gd name="f20" fmla="*/ 3552 1 f15"/>
              <a:gd name="f21" fmla="*/ 1344 1 f16"/>
              <a:gd name="f22" fmla="*/ 48 1 f16"/>
              <a:gd name="f23" fmla="+- f17 0 f1"/>
              <a:gd name="f24" fmla="*/ f18 f10 1"/>
              <a:gd name="f25" fmla="*/ f20 f10 1"/>
              <a:gd name="f26" fmla="*/ f21 f11 1"/>
              <a:gd name="f27" fmla="*/ f19 f11 1"/>
              <a:gd name="f28" fmla="*/ f22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7"/>
              </a:cxn>
              <a:cxn ang="f23">
                <a:pos x="f25" y="f26"/>
              </a:cxn>
              <a:cxn ang="f23">
                <a:pos x="f24" y="f28"/>
              </a:cxn>
              <a:cxn ang="f23">
                <a:pos x="f24" y="f27"/>
              </a:cxn>
            </a:cxnLst>
            <a:rect l="f24" t="f27" r="f25" b="f26"/>
            <a:pathLst>
              <a:path w="3552" h="1344">
                <a:moveTo>
                  <a:pt x="f5" y="f5"/>
                </a:moveTo>
                <a:lnTo>
                  <a:pt x="f6" y="f7"/>
                </a:lnTo>
                <a:lnTo>
                  <a:pt x="f5" y="f8"/>
                </a:lnTo>
                <a:lnTo>
                  <a:pt x="f5" y="f5"/>
                </a:lnTo>
                <a:close/>
              </a:path>
            </a:pathLst>
          </a:custGeom>
          <a:solidFill>
            <a:srgbClr val="556989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6" name="Freeform 17"/>
          <p:cNvSpPr/>
          <p:nvPr/>
        </p:nvSpPr>
        <p:spPr>
          <a:xfrm>
            <a:off x="4572000" y="4267203"/>
            <a:ext cx="1371600" cy="2590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4"/>
              <a:gd name="f7" fmla="val 1632"/>
              <a:gd name="f8" fmla="val 96"/>
              <a:gd name="f9" fmla="+- 0 0 -90"/>
              <a:gd name="f10" fmla="*/ f3 1 864"/>
              <a:gd name="f11" fmla="*/ f4 1 1632"/>
              <a:gd name="f12" fmla="+- f7 0 f5"/>
              <a:gd name="f13" fmla="+- f6 0 f5"/>
              <a:gd name="f14" fmla="*/ f9 f0 1"/>
              <a:gd name="f15" fmla="*/ f13 1 864"/>
              <a:gd name="f16" fmla="*/ f12 1 1632"/>
              <a:gd name="f17" fmla="*/ f14 1 f2"/>
              <a:gd name="f18" fmla="*/ 0 1 f15"/>
              <a:gd name="f19" fmla="*/ 1632 1 f16"/>
              <a:gd name="f20" fmla="*/ 96 1 f15"/>
              <a:gd name="f21" fmla="*/ 864 1 f15"/>
              <a:gd name="f22" fmla="*/ 0 1 f16"/>
              <a:gd name="f23" fmla="+- f17 0 f1"/>
              <a:gd name="f24" fmla="*/ f18 f10 1"/>
              <a:gd name="f25" fmla="*/ f21 f10 1"/>
              <a:gd name="f26" fmla="*/ f19 f11 1"/>
              <a:gd name="f27" fmla="*/ f22 f11 1"/>
              <a:gd name="f28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24" y="f26"/>
              </a:cxn>
              <a:cxn ang="f23">
                <a:pos x="f28" y="f26"/>
              </a:cxn>
              <a:cxn ang="f23">
                <a:pos x="f25" y="f27"/>
              </a:cxn>
              <a:cxn ang="f23">
                <a:pos x="f24" y="f26"/>
              </a:cxn>
            </a:cxnLst>
            <a:rect l="f24" t="f27" r="f25" b="f26"/>
            <a:pathLst>
              <a:path w="864" h="1632">
                <a:moveTo>
                  <a:pt x="f5" y="f7"/>
                </a:moveTo>
                <a:lnTo>
                  <a:pt x="f8" y="f7"/>
                </a:lnTo>
                <a:lnTo>
                  <a:pt x="f6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586986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7" name="Rectangle 18"/>
          <p:cNvSpPr/>
          <p:nvPr/>
        </p:nvSpPr>
        <p:spPr>
          <a:xfrm>
            <a:off x="363538" y="401641"/>
            <a:ext cx="8504240" cy="887416"/>
          </a:xfrm>
          <a:prstGeom prst="rect">
            <a:avLst/>
          </a:prstGeom>
          <a:solidFill>
            <a:srgbClr val="586986">
              <a:alpha val="4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8" name="Rectangle 19"/>
          <p:cNvSpPr/>
          <p:nvPr/>
        </p:nvSpPr>
        <p:spPr>
          <a:xfrm flipH="1">
            <a:off x="371475" y="681035"/>
            <a:ext cx="26983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9" name="Rectangle 20"/>
          <p:cNvSpPr/>
          <p:nvPr/>
        </p:nvSpPr>
        <p:spPr>
          <a:xfrm flipH="1">
            <a:off x="411159" y="681035"/>
            <a:ext cx="26983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20" name="Rectangle 21"/>
          <p:cNvSpPr/>
          <p:nvPr/>
        </p:nvSpPr>
        <p:spPr>
          <a:xfrm flipH="1">
            <a:off x="447671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21" name="Rectangle 22"/>
          <p:cNvSpPr/>
          <p:nvPr/>
        </p:nvSpPr>
        <p:spPr>
          <a:xfrm flipH="1">
            <a:off x="476246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500067" y="681035"/>
            <a:ext cx="36511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1"/>
          </p:nvPr>
        </p:nvSpPr>
        <p:spPr>
          <a:xfrm>
            <a:off x="706904" y="1351675"/>
            <a:ext cx="5718044" cy="977484"/>
          </a:xfrm>
        </p:spPr>
        <p:txBody>
          <a:bodyPr lIns="82296" bIns="0"/>
          <a:lstStyle>
            <a:lvl1pPr marL="54864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 txBox="1">
            <a:spLocks noGrp="1"/>
          </p:cNvSpPr>
          <p:nvPr>
            <p:ph type="title"/>
          </p:nvPr>
        </p:nvSpPr>
        <p:spPr>
          <a:xfrm>
            <a:off x="706904" y="512064"/>
            <a:ext cx="8156448" cy="777240"/>
          </a:xfrm>
        </p:spPr>
        <p:txBody>
          <a:bodyPr tIns="64008"/>
          <a:lstStyle>
            <a:lvl1pPr>
              <a:defRPr sz="3800" spc="-15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2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2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A7C72-D6F3-4577-BFF8-7FF864FF54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4341" y="1770497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55347" y="1770497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7575A5-707A-4F20-92AA-5FABE1B77E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401641"/>
            <a:ext cx="8867778" cy="887416"/>
          </a:xfrm>
          <a:prstGeom prst="rect">
            <a:avLst/>
          </a:prstGeom>
          <a:solidFill>
            <a:srgbClr val="586986">
              <a:alpha val="4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87316" y="681035"/>
            <a:ext cx="46040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47621" y="681035"/>
            <a:ext cx="26983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28575" y="681035"/>
            <a:ext cx="9528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681035"/>
            <a:ext cx="9528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7" name="Rectangle 11"/>
          <p:cNvSpPr/>
          <p:nvPr/>
        </p:nvSpPr>
        <p:spPr>
          <a:xfrm flipH="1">
            <a:off x="149220" y="681035"/>
            <a:ext cx="28575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8" name="Rectangle 12"/>
          <p:cNvSpPr/>
          <p:nvPr/>
        </p:nvSpPr>
        <p:spPr>
          <a:xfrm flipH="1">
            <a:off x="188915" y="681035"/>
            <a:ext cx="28575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9" name="Rectangle 13"/>
          <p:cNvSpPr/>
          <p:nvPr/>
        </p:nvSpPr>
        <p:spPr>
          <a:xfrm flipH="1">
            <a:off x="227008" y="681035"/>
            <a:ext cx="9528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0" name="Rectangle 14"/>
          <p:cNvSpPr/>
          <p:nvPr/>
        </p:nvSpPr>
        <p:spPr>
          <a:xfrm flipH="1">
            <a:off x="255583" y="681035"/>
            <a:ext cx="7936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279404" y="681035"/>
            <a:ext cx="36511" cy="365129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504821" y="512064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809753"/>
            <a:ext cx="4040184" cy="639759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rgbClr val="EA15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 txBox="1">
            <a:spLocks noGrp="1"/>
          </p:cNvSpPr>
          <p:nvPr>
            <p:ph type="body" idx="3"/>
          </p:nvPr>
        </p:nvSpPr>
        <p:spPr>
          <a:xfrm>
            <a:off x="4645023" y="1809753"/>
            <a:ext cx="4041776" cy="639759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rgbClr val="EA15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 txBox="1">
            <a:spLocks noGrp="1"/>
          </p:cNvSpPr>
          <p:nvPr>
            <p:ph idx="2"/>
          </p:nvPr>
        </p:nvSpPr>
        <p:spPr>
          <a:xfrm>
            <a:off x="457200" y="2459041"/>
            <a:ext cx="4040184" cy="3959352"/>
          </a:xfrm>
        </p:spPr>
        <p:txBody>
          <a:bodyPr/>
          <a:lstStyle>
            <a:lvl1pPr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459041"/>
            <a:ext cx="4041776" cy="3959352"/>
          </a:xfrm>
        </p:spPr>
        <p:txBody>
          <a:bodyPr/>
          <a:lstStyle>
            <a:lvl1pPr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B74774-3AD1-4A12-8E26-7659A2D467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D4349-662B-4519-A2AB-F3E5D06932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1308B-B6A1-4D44-9158-73C9EA1026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273048"/>
            <a:ext cx="8229600" cy="1162046"/>
          </a:xfr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2"/>
          </p:nvPr>
        </p:nvSpPr>
        <p:spPr>
          <a:xfrm>
            <a:off x="685800" y="1435095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429000" y="1435095"/>
            <a:ext cx="5486400" cy="4572000"/>
          </a:xfrm>
        </p:spPr>
        <p:txBody>
          <a:bodyPr/>
          <a:lstStyle>
            <a:lvl1pPr>
              <a:defRPr sz="3200"/>
            </a:lvl1pPr>
            <a:lvl2pPr>
              <a:spcBef>
                <a:spcPts val="700"/>
              </a:spcBef>
              <a:defRPr sz="2800"/>
            </a:lvl2pPr>
            <a:lvl3pPr>
              <a:defRPr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31CEF0-47D9-46A9-8D2F-78E047EC2E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68302" y="0"/>
            <a:ext cx="8777289" cy="1878013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cxnSp>
        <p:nvCxnSpPr>
          <p:cNvPr id="3" name="Straight Connector 5"/>
          <p:cNvCxnSpPr/>
          <p:nvPr/>
        </p:nvCxnSpPr>
        <p:spPr>
          <a:xfrm>
            <a:off x="363538" y="1884358"/>
            <a:ext cx="8782053" cy="0"/>
          </a:xfrm>
          <a:prstGeom prst="straightConnector1">
            <a:avLst/>
          </a:prstGeom>
          <a:noFill/>
          <a:ln w="19046">
            <a:solidFill>
              <a:srgbClr val="FFFFFF"/>
            </a:solidFill>
            <a:prstDash val="solid"/>
            <a:miter/>
          </a:ln>
        </p:spPr>
      </p:cxnSp>
      <p:grpSp>
        <p:nvGrpSpPr>
          <p:cNvPr id="4" name="Group 19"/>
          <p:cNvGrpSpPr/>
          <p:nvPr/>
        </p:nvGrpSpPr>
        <p:grpSpPr>
          <a:xfrm>
            <a:off x="8516941" y="1217615"/>
            <a:ext cx="150812" cy="131765"/>
            <a:chOff x="8516941" y="1217615"/>
            <a:chExt cx="150812" cy="131765"/>
          </a:xfrm>
        </p:grpSpPr>
        <p:cxnSp>
          <p:nvCxnSpPr>
            <p:cNvPr id="5" name="Straight Connector 7"/>
            <p:cNvCxnSpPr/>
            <p:nvPr/>
          </p:nvCxnSpPr>
          <p:spPr>
            <a:xfrm>
              <a:off x="8594719" y="1217615"/>
              <a:ext cx="73034" cy="65087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6" name="Straight Connector 8"/>
            <p:cNvCxnSpPr/>
            <p:nvPr/>
          </p:nvCxnSpPr>
          <p:spPr>
            <a:xfrm>
              <a:off x="8516941" y="1282702"/>
              <a:ext cx="103180" cy="0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7" name="Straight Connector 9"/>
            <p:cNvCxnSpPr/>
            <p:nvPr/>
          </p:nvCxnSpPr>
          <p:spPr>
            <a:xfrm rot="10800009" flipH="1">
              <a:off x="8594729" y="1282702"/>
              <a:ext cx="73024" cy="66678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</p:grpSp>
      <p:grpSp>
        <p:nvGrpSpPr>
          <p:cNvPr id="8" name="Group 25"/>
          <p:cNvGrpSpPr/>
          <p:nvPr/>
        </p:nvGrpSpPr>
        <p:grpSpPr>
          <a:xfrm>
            <a:off x="8669334" y="1370008"/>
            <a:ext cx="150812" cy="131610"/>
            <a:chOff x="8669334" y="1370008"/>
            <a:chExt cx="150812" cy="131610"/>
          </a:xfrm>
        </p:grpSpPr>
        <p:cxnSp>
          <p:nvCxnSpPr>
            <p:cNvPr id="9" name="Straight Connector 11"/>
            <p:cNvCxnSpPr/>
            <p:nvPr/>
          </p:nvCxnSpPr>
          <p:spPr>
            <a:xfrm>
              <a:off x="8747122" y="1370008"/>
              <a:ext cx="73024" cy="65087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0" name="Straight Connector 12"/>
            <p:cNvCxnSpPr/>
            <p:nvPr/>
          </p:nvCxnSpPr>
          <p:spPr>
            <a:xfrm>
              <a:off x="8669334" y="1435095"/>
              <a:ext cx="103191" cy="0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1" name="Straight Connector 13"/>
            <p:cNvCxnSpPr/>
            <p:nvPr/>
          </p:nvCxnSpPr>
          <p:spPr>
            <a:xfrm rot="10800009" flipH="1">
              <a:off x="8747122" y="1434949"/>
              <a:ext cx="73024" cy="66669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</p:grpSp>
      <p:grpSp>
        <p:nvGrpSpPr>
          <p:cNvPr id="12" name="Group 29"/>
          <p:cNvGrpSpPr/>
          <p:nvPr/>
        </p:nvGrpSpPr>
        <p:grpSpPr>
          <a:xfrm>
            <a:off x="8321670" y="1473198"/>
            <a:ext cx="150822" cy="131767"/>
            <a:chOff x="8321670" y="1473198"/>
            <a:chExt cx="150822" cy="131767"/>
          </a:xfrm>
        </p:grpSpPr>
        <p:cxnSp>
          <p:nvCxnSpPr>
            <p:cNvPr id="13" name="Straight Connector 15"/>
            <p:cNvCxnSpPr/>
            <p:nvPr/>
          </p:nvCxnSpPr>
          <p:spPr>
            <a:xfrm>
              <a:off x="8399458" y="1473198"/>
              <a:ext cx="73034" cy="65087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4" name="Straight Connector 16"/>
            <p:cNvCxnSpPr/>
            <p:nvPr/>
          </p:nvCxnSpPr>
          <p:spPr>
            <a:xfrm>
              <a:off x="8321670" y="1538285"/>
              <a:ext cx="103190" cy="0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  <p:cxnSp>
          <p:nvCxnSpPr>
            <p:cNvPr id="15" name="Straight Connector 17"/>
            <p:cNvCxnSpPr/>
            <p:nvPr/>
          </p:nvCxnSpPr>
          <p:spPr>
            <a:xfrm rot="10800009" flipH="1">
              <a:off x="8399303" y="1538286"/>
              <a:ext cx="73033" cy="66679"/>
            </a:xfrm>
            <a:prstGeom prst="straightConnector1">
              <a:avLst/>
            </a:prstGeom>
            <a:noFill/>
            <a:ln w="25402">
              <a:solidFill>
                <a:srgbClr val="FFFFFF"/>
              </a:solidFill>
              <a:prstDash val="solid"/>
            </a:ln>
          </p:spPr>
        </p:cxnSp>
      </p:grp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914400" y="441252"/>
            <a:ext cx="6858000" cy="701747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68027" y="1893777"/>
            <a:ext cx="8778240" cy="4960144"/>
          </a:xfrm>
          <a:solidFill>
            <a:srgbClr val="4E5B6F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8" name="Text Placeholder 3"/>
          <p:cNvSpPr txBox="1">
            <a:spLocks noGrp="1"/>
          </p:cNvSpPr>
          <p:nvPr>
            <p:ph type="body" idx="2"/>
          </p:nvPr>
        </p:nvSpPr>
        <p:spPr>
          <a:xfrm>
            <a:off x="914400" y="1150141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6476996" y="55558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20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914400" y="55558"/>
            <a:ext cx="5562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21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8610603" y="55558"/>
            <a:ext cx="457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F2F1A9F-BA3D-42CE-A132-613B97B7EF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365129" cy="6854827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255583" y="5046665"/>
            <a:ext cx="73023" cy="1692270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255583" y="4797427"/>
            <a:ext cx="73023" cy="228600"/>
          </a:xfrm>
          <a:prstGeom prst="rect">
            <a:avLst/>
          </a:prstGeom>
          <a:solidFill>
            <a:srgbClr val="FEB80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255583" y="4637086"/>
            <a:ext cx="73023" cy="138110"/>
          </a:xfrm>
          <a:prstGeom prst="rect">
            <a:avLst/>
          </a:prstGeom>
          <a:solidFill>
            <a:srgbClr val="4E5B6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55583" y="4541833"/>
            <a:ext cx="73023" cy="74615"/>
          </a:xfrm>
          <a:prstGeom prst="rect">
            <a:avLst/>
          </a:prstGeom>
          <a:solidFill>
            <a:srgbClr val="EA157A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309560" y="681035"/>
            <a:ext cx="46040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268284" y="681035"/>
            <a:ext cx="28575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249238" y="681035"/>
            <a:ext cx="9528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222254" y="681035"/>
            <a:ext cx="7936" cy="365129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1" name="Title Placeholder 21"/>
          <p:cNvSpPr txBox="1">
            <a:spLocks noGrp="1"/>
          </p:cNvSpPr>
          <p:nvPr>
            <p:ph type="title"/>
          </p:nvPr>
        </p:nvSpPr>
        <p:spPr>
          <a:xfrm>
            <a:off x="914400" y="51275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 Placeholder 12"/>
          <p:cNvSpPr txBox="1">
            <a:spLocks noGrp="1"/>
          </p:cNvSpPr>
          <p:nvPr>
            <p:ph type="body" idx="1"/>
          </p:nvPr>
        </p:nvSpPr>
        <p:spPr>
          <a:xfrm>
            <a:off x="914400" y="1784351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3"/>
          <p:cNvSpPr txBox="1">
            <a:spLocks noGrp="1"/>
          </p:cNvSpPr>
          <p:nvPr>
            <p:ph type="dt" sz="half" idx="2"/>
          </p:nvPr>
        </p:nvSpPr>
        <p:spPr>
          <a:xfrm>
            <a:off x="6476996" y="6416673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D6ECFF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914400" y="6416673"/>
            <a:ext cx="5562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D6ECFF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Slide Number Placeholder 22"/>
          <p:cNvSpPr txBox="1">
            <a:spLocks noGrp="1"/>
          </p:cNvSpPr>
          <p:nvPr>
            <p:ph type="sldNum" sz="quarter" idx="4"/>
          </p:nvPr>
        </p:nvSpPr>
        <p:spPr>
          <a:xfrm>
            <a:off x="8610603" y="6416673"/>
            <a:ext cx="457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D6ECFF"/>
                </a:solidFill>
                <a:uFillTx/>
                <a:latin typeface="Arial"/>
                <a:ea typeface=""/>
                <a:cs typeface="Arial"/>
              </a:defRPr>
            </a:lvl1pPr>
          </a:lstStyle>
          <a:p>
            <a:pPr lvl="0"/>
            <a:fld id="{4F1DD546-8523-4D64-B363-3300B2F3913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-100" baseline="0">
          <a:solidFill>
            <a:srgbClr val="C1EEFF"/>
          </a:solidFill>
          <a:uFillTx/>
          <a:latin typeface="Consolas"/>
        </a:defRPr>
      </a:lvl1pPr>
    </p:titleStyle>
    <p:bodyStyle>
      <a:lvl1pPr marL="411159" marR="0" lvl="0" indent="-34290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D6ECFF"/>
        </a:buClr>
        <a:buSzPct val="95000"/>
        <a:buFont typeface="Wingdings" pitchFamily="2"/>
        <a:buChar char=""/>
        <a:tabLst/>
        <a:defRPr lang="en-US" sz="3000" b="0" i="0" u="none" strike="noStrike" kern="1200" cap="none" spc="0" baseline="0">
          <a:solidFill>
            <a:srgbClr val="FFFFFF"/>
          </a:solidFill>
          <a:uFillTx/>
          <a:latin typeface="Corbel"/>
        </a:defRPr>
      </a:lvl1pPr>
      <a:lvl2pPr marL="739777" marR="0" lvl="1" indent="-28575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A157A"/>
        </a:buClr>
        <a:buSzPct val="90000"/>
        <a:buFont typeface="Wingdings" pitchFamily="2"/>
        <a:buChar char=""/>
        <a:tabLst/>
        <a:defRPr lang="en-US" sz="2600" b="0" i="0" u="none" strike="noStrike" kern="1200" cap="none" spc="0" baseline="0">
          <a:solidFill>
            <a:srgbClr val="FFFFFF"/>
          </a:solidFill>
          <a:uFillTx/>
          <a:latin typeface="Corbel"/>
        </a:defRPr>
      </a:lvl2pPr>
      <a:lvl3pPr marL="99536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A157A"/>
        </a:buClr>
        <a:buSzPct val="100000"/>
        <a:buFont typeface="Wingdings 2" pitchFamily="18"/>
        <a:buChar char="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Corbel"/>
        </a:defRPr>
      </a:lvl3pPr>
      <a:lvl4pPr marL="1260472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B80A"/>
        </a:buClr>
        <a:buSzPct val="100000"/>
        <a:buFont typeface="Wingdings 3" pitchFamily="18"/>
        <a:buChar char=""/>
        <a:tabLst/>
        <a:defRPr lang="en-US" sz="2200" b="0" i="0" u="none" strike="noStrike" kern="1200" cap="none" spc="0" baseline="0">
          <a:solidFill>
            <a:srgbClr val="FFFFFF"/>
          </a:solidFill>
          <a:uFillTx/>
          <a:latin typeface="Corbel"/>
        </a:defRPr>
      </a:lvl4pPr>
      <a:lvl5pPr marL="1481135" marR="0" lvl="4" indent="-209553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B80A"/>
        </a:buClr>
        <a:buSzPct val="100000"/>
        <a:buFont typeface="Wingdings 2" pitchFamily="18"/>
        <a:buChar char="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orbe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tiff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ctraproducts.ca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hyperlink" Target="http://www.brakesafe.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tif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BS  TRUCK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796" y="2438403"/>
            <a:ext cx="6137279" cy="4038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 txBox="1">
            <a:spLocks noGrp="1"/>
          </p:cNvSpPr>
          <p:nvPr>
            <p:ph type="ctrTitle"/>
          </p:nvPr>
        </p:nvSpPr>
        <p:spPr>
          <a:xfrm>
            <a:off x="457200" y="304796"/>
            <a:ext cx="8382003" cy="1828800"/>
          </a:xfrm>
        </p:spPr>
        <p:txBody>
          <a:bodyPr anchorCtr="1"/>
          <a:lstStyle/>
          <a:p>
            <a:pPr lvl="0" algn="ctr" hangingPunct="1"/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Introducing </a:t>
            </a: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Brake Safe</a:t>
            </a:r>
            <a:r>
              <a:rPr lang="en-US" baseline="30000">
                <a:solidFill>
                  <a:srgbClr val="FFFF00"/>
                </a:solidFill>
                <a:latin typeface="Arial"/>
                <a:cs typeface="Arial"/>
              </a:rPr>
              <a:t>®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 …. The Visual  Brake Stroke Indicator System</a:t>
            </a:r>
          </a:p>
        </p:txBody>
      </p:sp>
      <p:sp>
        <p:nvSpPr>
          <p:cNvPr id="4" name="Text Box 6"/>
          <p:cNvSpPr txBox="1"/>
          <p:nvPr/>
        </p:nvSpPr>
        <p:spPr>
          <a:xfrm>
            <a:off x="2057400" y="4190996"/>
            <a:ext cx="4800600" cy="51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6019796" y="5333996"/>
            <a:ext cx="381003" cy="400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6" name="Picture 9" descr="brakesaf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05396" y="5257800"/>
            <a:ext cx="2449439" cy="77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Spectra logo.tif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CA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CA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 </a:t>
            </a:r>
            <a:r>
              <a:rPr lang="en-CA">
                <a:solidFill>
                  <a:srgbClr val="FF0000"/>
                </a:solidFill>
                <a:latin typeface="Arial" pitchFamily="34"/>
                <a:cs typeface="Arial" pitchFamily="34"/>
              </a:rPr>
              <a:t>Features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447796"/>
            <a:ext cx="7772400" cy="5410203"/>
          </a:xfrm>
        </p:spPr>
        <p:txBody>
          <a:bodyPr/>
          <a:lstStyle/>
          <a:p>
            <a:pPr lvl="0" hangingPunct="1">
              <a:buClr>
                <a:srgbClr val="FFFF00"/>
              </a:buClr>
            </a:pPr>
            <a:r>
              <a:rPr lang="en-US" sz="3200">
                <a:solidFill>
                  <a:srgbClr val="FFFF00"/>
                </a:solidFill>
                <a:latin typeface="Arial"/>
                <a:cs typeface="Arial"/>
              </a:rPr>
              <a:t>2 universal formats: one for trucks and one for trailers</a:t>
            </a:r>
          </a:p>
          <a:p>
            <a:pPr lvl="0" hangingPunct="1">
              <a:buNone/>
            </a:pPr>
            <a:endParaRPr lang="en-US" sz="32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None/>
            </a:pPr>
            <a:endParaRPr lang="en-US" sz="32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US" sz="32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None/>
            </a:pPr>
            <a:endParaRPr lang="en-US" sz="32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endParaRPr lang="en-US" sz="8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CA" sz="32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US"/>
          </a:p>
        </p:txBody>
      </p:sp>
      <p:pic>
        <p:nvPicPr>
          <p:cNvPr id="4" name="Picture 9" descr="brakesaf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7403" y="381003"/>
            <a:ext cx="2571749" cy="8175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/>
          <p:cNvSpPr/>
          <p:nvPr/>
        </p:nvSpPr>
        <p:spPr>
          <a:xfrm>
            <a:off x="8382003" y="304796"/>
            <a:ext cx="37306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6" name="Picture 6" descr="PU-In Adjustm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0596" y="2895603"/>
            <a:ext cx="3090864" cy="312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TL In adjustmen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76796" y="2819396"/>
            <a:ext cx="3094036" cy="31242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9"/>
          <p:cNvSpPr/>
          <p:nvPr/>
        </p:nvSpPr>
        <p:spPr>
          <a:xfrm>
            <a:off x="1447796" y="3581403"/>
            <a:ext cx="1828800" cy="12191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5486400" y="3962396"/>
            <a:ext cx="2057400" cy="12191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1981203" y="5638803"/>
            <a:ext cx="990596" cy="400050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Truck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5943600" y="5562596"/>
            <a:ext cx="1066803" cy="400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Trailer</a:t>
            </a:r>
          </a:p>
        </p:txBody>
      </p:sp>
      <p:pic>
        <p:nvPicPr>
          <p:cNvPr id="12" name="Picture 7" descr="Spectra logo.tif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CA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 </a:t>
            </a:r>
            <a:r>
              <a:rPr lang="en-CA">
                <a:solidFill>
                  <a:srgbClr val="FF0000"/>
                </a:solidFill>
                <a:latin typeface="Arial" pitchFamily="34"/>
                <a:cs typeface="Arial" pitchFamily="34"/>
              </a:rPr>
              <a:t>Features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FF00"/>
              </a:buClr>
            </a:pPr>
            <a:r>
              <a:rPr lang="en-US" sz="3200">
                <a:solidFill>
                  <a:srgbClr val="FFFF00"/>
                </a:solidFill>
                <a:latin typeface="Arial"/>
                <a:cs typeface="Arial"/>
              </a:rPr>
              <a:t>Highly visible Brake Safe</a:t>
            </a:r>
            <a:r>
              <a:rPr lang="en-US" sz="3200" baseline="30000">
                <a:solidFill>
                  <a:srgbClr val="FFFF00"/>
                </a:solidFill>
                <a:latin typeface="Arial"/>
                <a:cs typeface="Arial"/>
              </a:rPr>
              <a:t>®</a:t>
            </a:r>
            <a:r>
              <a:rPr lang="en-US" sz="3200">
                <a:solidFill>
                  <a:srgbClr val="FFFF00"/>
                </a:solidFill>
                <a:latin typeface="Arial"/>
                <a:cs typeface="Arial"/>
              </a:rPr>
              <a:t> identification sticker.</a:t>
            </a:r>
          </a:p>
          <a:p>
            <a:pPr lvl="0"/>
            <a:endParaRPr lang="en-US" sz="2800">
              <a:solidFill>
                <a:srgbClr val="FFFF00"/>
              </a:solidFill>
              <a:latin typeface="Arial"/>
              <a:cs typeface="Arial"/>
            </a:endParaRPr>
          </a:p>
          <a:p>
            <a:pPr lvl="0"/>
            <a:endParaRPr lang="en-US" sz="2800">
              <a:solidFill>
                <a:srgbClr val="FFFF00"/>
              </a:solidFill>
              <a:latin typeface="Arial"/>
              <a:cs typeface="Arial"/>
            </a:endParaRPr>
          </a:p>
          <a:p>
            <a:pPr lvl="0">
              <a:buNone/>
            </a:pPr>
            <a:endParaRPr lang="en-US" sz="2800">
              <a:solidFill>
                <a:srgbClr val="FFFF00"/>
              </a:solidFill>
              <a:latin typeface="Arial"/>
              <a:cs typeface="Arial"/>
            </a:endParaRPr>
          </a:p>
          <a:p>
            <a:pPr lvl="0">
              <a:buNone/>
            </a:pPr>
            <a:endParaRPr lang="en-US" sz="2800">
              <a:solidFill>
                <a:srgbClr val="FFFF00"/>
              </a:solidFill>
              <a:latin typeface="Arial"/>
              <a:cs typeface="Arial"/>
            </a:endParaRPr>
          </a:p>
          <a:p>
            <a:pPr lvl="0">
              <a:buNone/>
            </a:pPr>
            <a:endParaRPr lang="en-US" sz="2800">
              <a:solidFill>
                <a:srgbClr val="FFFF00"/>
              </a:solidFill>
              <a:latin typeface="Arial"/>
              <a:cs typeface="Arial"/>
            </a:endParaRPr>
          </a:p>
          <a:p>
            <a:pPr lvl="0">
              <a:buClr>
                <a:srgbClr val="FFFF00"/>
              </a:buClr>
            </a:pPr>
            <a:r>
              <a:rPr lang="en-US" sz="3200">
                <a:solidFill>
                  <a:srgbClr val="FFFF00"/>
                </a:solidFill>
                <a:latin typeface="Arial"/>
                <a:cs typeface="Arial"/>
              </a:rPr>
              <a:t>Installs in minutes with regular shop tools.</a:t>
            </a:r>
          </a:p>
          <a:p>
            <a:pPr lvl="0"/>
            <a:endParaRPr lang="en-US"/>
          </a:p>
        </p:txBody>
      </p:sp>
      <p:pic>
        <p:nvPicPr>
          <p:cNvPr id="4" name="Picture 9" descr="brakesaf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54709" y="457200"/>
            <a:ext cx="2636836" cy="8382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534396" y="381003"/>
            <a:ext cx="37306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6" name="Picture 15" descr="BS Decal cop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396" y="2819396"/>
            <a:ext cx="3365504" cy="190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Spectra logo.tif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7848596" y="6248396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512758"/>
            <a:ext cx="7772400" cy="914400"/>
          </a:xfrm>
        </p:spPr>
        <p:txBody>
          <a:bodyPr/>
          <a:lstStyle/>
          <a:p>
            <a:pPr lvl="0" hangingPunct="1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Features</a:t>
            </a:r>
          </a:p>
        </p:txBody>
      </p:sp>
      <p:sp>
        <p:nvSpPr>
          <p:cNvPr id="3" name="Text Placeholder 10"/>
          <p:cNvSpPr txBox="1">
            <a:spLocks noGrp="1"/>
          </p:cNvSpPr>
          <p:nvPr>
            <p:ph type="body" idx="1"/>
          </p:nvPr>
        </p:nvSpPr>
        <p:spPr>
          <a:xfrm>
            <a:off x="457200" y="1809753"/>
            <a:ext cx="4040184" cy="1543050"/>
          </a:xfrm>
        </p:spPr>
        <p:txBody>
          <a:bodyPr/>
          <a:lstStyle/>
          <a:p>
            <a:pPr marL="73023" lvl="0" hangingPunct="1">
              <a:lnSpc>
                <a:spcPct val="90000"/>
              </a:lnSpc>
              <a:buClr>
                <a:srgbClr val="FFFF00"/>
              </a:buClr>
              <a:buChar char="§"/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Pre-measured indicator units are set to DOT specifications of 1.75”, 2.00” or 2.50”</a:t>
            </a:r>
          </a:p>
        </p:txBody>
      </p:sp>
      <p:sp>
        <p:nvSpPr>
          <p:cNvPr id="4" name="Text Placeholder 11"/>
          <p:cNvSpPr txBox="1">
            <a:spLocks noGrp="1"/>
          </p:cNvSpPr>
          <p:nvPr>
            <p:ph type="body" idx="3"/>
          </p:nvPr>
        </p:nvSpPr>
        <p:spPr>
          <a:xfrm>
            <a:off x="4495803" y="1809753"/>
            <a:ext cx="4343400" cy="1543050"/>
          </a:xfrm>
        </p:spPr>
        <p:txBody>
          <a:bodyPr/>
          <a:lstStyle/>
          <a:p>
            <a:pPr marL="73023" lvl="0" hangingPunct="1">
              <a:lnSpc>
                <a:spcPct val="90000"/>
              </a:lnSpc>
              <a:buClr>
                <a:srgbClr val="FFFF00"/>
              </a:buClr>
              <a:buChar char="§"/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Replacement clevis pin and clamp pin have  tooled point for permanent visibility and accuracy</a:t>
            </a:r>
          </a:p>
        </p:txBody>
      </p:sp>
      <p:pic>
        <p:nvPicPr>
          <p:cNvPr id="5" name="Picture 9" descr="clevis pin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38803" y="3429000"/>
            <a:ext cx="2019296" cy="1430341"/>
          </a:xfrm>
          <a:ln w="9528">
            <a:solidFill>
              <a:srgbClr val="FFFF00"/>
            </a:solidFill>
            <a:prstDash val="solid"/>
            <a:miter/>
          </a:ln>
        </p:spPr>
      </p:pic>
      <p:pic>
        <p:nvPicPr>
          <p:cNvPr id="6" name="Picture 5" descr="Goal posts cop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28800" y="3429000"/>
            <a:ext cx="1098551" cy="3276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lam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14992" y="4964113"/>
            <a:ext cx="2081210" cy="17954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5943600" y="3733796"/>
            <a:ext cx="1143000" cy="6096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67403" y="5410203"/>
            <a:ext cx="1066803" cy="6096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38103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pic>
        <p:nvPicPr>
          <p:cNvPr id="10" name="Picture 9" descr="brakesaf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54709" y="457200"/>
            <a:ext cx="2636836" cy="83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534396" y="457200"/>
            <a:ext cx="37306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12" name="Picture 7" descr="Spectra logo.tif"/>
          <p:cNvPicPr>
            <a:picLocks noChangeAspect="1"/>
          </p:cNvPicPr>
          <p:nvPr/>
        </p:nvPicPr>
        <p:blipFill>
          <a:blip r:embed="rId7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How Does 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 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</a:t>
            </a:r>
            <a:b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Work?</a:t>
            </a:r>
            <a:b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FF00"/>
              </a:buClr>
            </a:pPr>
            <a:endParaRPr lang="en-US">
              <a:solidFill>
                <a:srgbClr val="FFFF00"/>
              </a:solidFill>
              <a:latin typeface="Arial"/>
              <a:cs typeface="Arial"/>
            </a:endParaRPr>
          </a:p>
          <a:p>
            <a:pPr lvl="0">
              <a:buClr>
                <a:srgbClr val="FFFF00"/>
              </a:buClr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The Brake Safe</a:t>
            </a:r>
            <a:r>
              <a:rPr lang="en-US" baseline="30000">
                <a:solidFill>
                  <a:srgbClr val="FFFF00"/>
                </a:solidFill>
                <a:latin typeface="Arial"/>
                <a:cs typeface="Arial"/>
              </a:rPr>
              <a:t>®</a:t>
            </a: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 tooled  </a:t>
            </a:r>
          </a:p>
          <a:p>
            <a:pPr lvl="0">
              <a:buNone/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    clevis pin with the red</a:t>
            </a:r>
          </a:p>
          <a:p>
            <a:pPr lvl="0">
              <a:buNone/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    pointer cover is inserted into</a:t>
            </a:r>
          </a:p>
          <a:p>
            <a:pPr lvl="0">
              <a:buNone/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    into the slack adjuster</a:t>
            </a:r>
          </a:p>
          <a:p>
            <a:pPr lvl="0">
              <a:buNone/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    yoke replacing the</a:t>
            </a:r>
          </a:p>
          <a:p>
            <a:pPr lvl="0">
              <a:buNone/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    existing clevis pin.</a:t>
            </a:r>
          </a:p>
        </p:txBody>
      </p:sp>
      <p:pic>
        <p:nvPicPr>
          <p:cNvPr id="4" name="Picture 3" descr="pin 1 copy cr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8803" y="2133596"/>
            <a:ext cx="3248021" cy="41909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6"/>
          <p:cNvSpPr txBox="1"/>
          <p:nvPr/>
        </p:nvSpPr>
        <p:spPr>
          <a:xfrm>
            <a:off x="5867403" y="4572000"/>
            <a:ext cx="2362196" cy="400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Tooled clevis pin</a:t>
            </a:r>
          </a:p>
        </p:txBody>
      </p:sp>
      <p:cxnSp>
        <p:nvCxnSpPr>
          <p:cNvPr id="6" name="Straight Arrow Connector 8"/>
          <p:cNvCxnSpPr/>
          <p:nvPr/>
        </p:nvCxnSpPr>
        <p:spPr>
          <a:xfrm rot="5400013" flipH="1" flipV="1">
            <a:off x="6343650" y="3829051"/>
            <a:ext cx="1143000" cy="342900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pic>
        <p:nvPicPr>
          <p:cNvPr id="7" name="Picture 9" descr="brakesaf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533396"/>
            <a:ext cx="2397127" cy="7619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/>
        </p:nvSpPr>
        <p:spPr>
          <a:xfrm>
            <a:off x="8770933" y="533396"/>
            <a:ext cx="37306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9" name="Picture 7" descr="Spectra logo.tif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racket &amp; gp&amp;y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62196" y="3505196"/>
            <a:ext cx="4648196" cy="31178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How Does 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</a:t>
            </a:r>
            <a:b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Work?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FF00"/>
              </a:buClr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The Pre-measured reference unit with the yellow pin covers is attached to the steel, zinc plated mounting bracket.</a:t>
            </a:r>
          </a:p>
        </p:txBody>
      </p:sp>
      <p:pic>
        <p:nvPicPr>
          <p:cNvPr id="5" name="Picture 9" descr="brakesaf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533396"/>
            <a:ext cx="2408236" cy="7651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770933" y="457200"/>
            <a:ext cx="37306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196" y="5867403"/>
            <a:ext cx="1371600" cy="7080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Mounting bracket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5867403"/>
            <a:ext cx="2133596" cy="7080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Pre-measured reference unit</a:t>
            </a:r>
          </a:p>
        </p:txBody>
      </p:sp>
      <p:cxnSp>
        <p:nvCxnSpPr>
          <p:cNvPr id="9" name="Straight Arrow Connector 9"/>
          <p:cNvCxnSpPr>
            <a:stCxn id="8" idx="0"/>
          </p:cNvCxnSpPr>
          <p:nvPr/>
        </p:nvCxnSpPr>
        <p:spPr>
          <a:xfrm rot="5400013" flipH="1" flipV="1">
            <a:off x="2438403" y="4724403"/>
            <a:ext cx="685800" cy="1600200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cxnSp>
        <p:nvCxnSpPr>
          <p:cNvPr id="10" name="Straight Arrow Connector 13"/>
          <p:cNvCxnSpPr>
            <a:stCxn id="7" idx="0"/>
          </p:cNvCxnSpPr>
          <p:nvPr/>
        </p:nvCxnSpPr>
        <p:spPr>
          <a:xfrm rot="16199987" flipV="1">
            <a:off x="5600654" y="4991078"/>
            <a:ext cx="990597" cy="761997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pic>
        <p:nvPicPr>
          <p:cNvPr id="11" name="Picture 7" descr="Spectra logo.tif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7924803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How Does 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</a:t>
            </a:r>
            <a:b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Work?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FF00"/>
              </a:buClr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The steel bracket with the pre-measured reference unit is mounted on the brake chamber using the existing mounting stud.</a:t>
            </a:r>
          </a:p>
        </p:txBody>
      </p:sp>
      <p:pic>
        <p:nvPicPr>
          <p:cNvPr id="4" name="Picture 4" descr="Bracket Mount crop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8403" y="3429000"/>
            <a:ext cx="4267203" cy="31972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6476996" y="4876796"/>
            <a:ext cx="2057400" cy="7080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Brake chamber mounting stud</a:t>
            </a:r>
          </a:p>
        </p:txBody>
      </p:sp>
      <p:cxnSp>
        <p:nvCxnSpPr>
          <p:cNvPr id="6" name="Straight Arrow Connector 7"/>
          <p:cNvCxnSpPr>
            <a:stCxn id="5" idx="1"/>
          </p:cNvCxnSpPr>
          <p:nvPr/>
        </p:nvCxnSpPr>
        <p:spPr>
          <a:xfrm rot="10799991">
            <a:off x="5486281" y="4343390"/>
            <a:ext cx="990597" cy="887416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sp>
        <p:nvSpPr>
          <p:cNvPr id="7" name="TextBox 9"/>
          <p:cNvSpPr txBox="1"/>
          <p:nvPr/>
        </p:nvSpPr>
        <p:spPr>
          <a:xfrm>
            <a:off x="685800" y="4876796"/>
            <a:ext cx="1981203" cy="708029"/>
          </a:xfrm>
          <a:prstGeom prst="rect">
            <a:avLst/>
          </a:prstGeom>
          <a:solidFill>
            <a:srgbClr val="FFFF00"/>
          </a:solidFill>
          <a:ln w="9528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Bracket with reference unit</a:t>
            </a:r>
          </a:p>
        </p:txBody>
      </p:sp>
      <p:cxnSp>
        <p:nvCxnSpPr>
          <p:cNvPr id="8" name="Straight Arrow Connector 12"/>
          <p:cNvCxnSpPr>
            <a:stCxn id="7" idx="3"/>
          </p:cNvCxnSpPr>
          <p:nvPr/>
        </p:nvCxnSpPr>
        <p:spPr>
          <a:xfrm flipV="1">
            <a:off x="2667003" y="5105396"/>
            <a:ext cx="838193" cy="125420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pic>
        <p:nvPicPr>
          <p:cNvPr id="9" name="Picture 9" descr="brakesaf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530223"/>
            <a:ext cx="2408236" cy="76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Spectra logo.tif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n align 3 copy cr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67003" y="4267203"/>
            <a:ext cx="3962396" cy="23987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How Does 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</a:t>
            </a:r>
            <a:b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Work?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FF00"/>
              </a:buClr>
            </a:pPr>
            <a:r>
              <a:rPr lang="en-US">
                <a:solidFill>
                  <a:srgbClr val="FFFF00"/>
                </a:solidFill>
              </a:rPr>
              <a:t>With the brakes released, the pre-measured reference unit is moved along the bracket slot to  align with the tooled clevis pin pointer.</a:t>
            </a:r>
          </a:p>
          <a:p>
            <a:pPr lvl="0">
              <a:buClr>
                <a:srgbClr val="FFFF00"/>
              </a:buClr>
            </a:pPr>
            <a:r>
              <a:rPr lang="en-US">
                <a:solidFill>
                  <a:srgbClr val="FFFF00"/>
                </a:solidFill>
              </a:rPr>
              <a:t>The clevis pin pointer is aligned center to center with the </a:t>
            </a:r>
            <a:r>
              <a:rPr lang="en-US" u="sng">
                <a:solidFill>
                  <a:srgbClr val="FFFF00"/>
                </a:solidFill>
              </a:rPr>
              <a:t>1</a:t>
            </a:r>
            <a:r>
              <a:rPr lang="en-US" u="sng" baseline="30000">
                <a:solidFill>
                  <a:srgbClr val="FFFF00"/>
                </a:solidFill>
              </a:rPr>
              <a:t>st</a:t>
            </a:r>
            <a:r>
              <a:rPr lang="en-US" u="sng">
                <a:solidFill>
                  <a:srgbClr val="FFFF00"/>
                </a:solidFill>
              </a:rPr>
              <a:t> pin </a:t>
            </a:r>
            <a:r>
              <a:rPr lang="en-US">
                <a:solidFill>
                  <a:srgbClr val="FFFF00"/>
                </a:solidFill>
              </a:rPr>
              <a:t>of the indicator unit.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6934196" y="4572000"/>
            <a:ext cx="1828800" cy="400050"/>
          </a:xfrm>
          <a:prstGeom prst="rect">
            <a:avLst/>
          </a:prstGeom>
          <a:solidFill>
            <a:srgbClr val="FFFF00"/>
          </a:solidFill>
          <a:ln w="9528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Bracket slot</a:t>
            </a:r>
          </a:p>
        </p:txBody>
      </p:sp>
      <p:cxnSp>
        <p:nvCxnSpPr>
          <p:cNvPr id="6" name="Straight Arrow Connector 9"/>
          <p:cNvCxnSpPr>
            <a:stCxn id="5" idx="1"/>
          </p:cNvCxnSpPr>
          <p:nvPr/>
        </p:nvCxnSpPr>
        <p:spPr>
          <a:xfrm rot="10799991">
            <a:off x="6172081" y="4648195"/>
            <a:ext cx="761997" cy="123829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sp>
        <p:nvSpPr>
          <p:cNvPr id="7" name="TextBox 14"/>
          <p:cNvSpPr txBox="1"/>
          <p:nvPr/>
        </p:nvSpPr>
        <p:spPr>
          <a:xfrm>
            <a:off x="6781803" y="5257800"/>
            <a:ext cx="2057400" cy="1015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1</a:t>
            </a:r>
            <a:r>
              <a:rPr lang="en-US" sz="2000" b="1" i="0" u="none" strike="noStrike" kern="1200" cap="none" spc="0" baseline="3000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st</a:t>
            </a: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 pin of pre-measured reference unit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1371600" y="6019796"/>
            <a:ext cx="2438403" cy="400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Clevis pin pointer</a:t>
            </a:r>
          </a:p>
        </p:txBody>
      </p:sp>
      <p:sp>
        <p:nvSpPr>
          <p:cNvPr id="9" name="Oval 21"/>
          <p:cNvSpPr/>
          <p:nvPr/>
        </p:nvSpPr>
        <p:spPr>
          <a:xfrm>
            <a:off x="4572000" y="4876796"/>
            <a:ext cx="1143000" cy="12191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noFill/>
          <a:ln w="38103">
            <a:solidFill>
              <a:srgbClr val="FEB80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cxnSp>
        <p:nvCxnSpPr>
          <p:cNvPr id="10" name="Straight Arrow Connector 18"/>
          <p:cNvCxnSpPr>
            <a:stCxn id="8" idx="3"/>
          </p:cNvCxnSpPr>
          <p:nvPr/>
        </p:nvCxnSpPr>
        <p:spPr>
          <a:xfrm flipV="1">
            <a:off x="3810003" y="5867403"/>
            <a:ext cx="1219197" cy="352418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cxnSp>
        <p:nvCxnSpPr>
          <p:cNvPr id="11" name="Straight Arrow Connector 23"/>
          <p:cNvCxnSpPr>
            <a:stCxn id="7" idx="1"/>
          </p:cNvCxnSpPr>
          <p:nvPr/>
        </p:nvCxnSpPr>
        <p:spPr>
          <a:xfrm rot="10799991">
            <a:off x="5333995" y="5486400"/>
            <a:ext cx="1447807" cy="279404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pic>
        <p:nvPicPr>
          <p:cNvPr id="12" name="Picture 9" descr="brakesaf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24603" y="609603"/>
            <a:ext cx="2354259" cy="7477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7"/>
          <p:cNvSpPr/>
          <p:nvPr/>
        </p:nvSpPr>
        <p:spPr>
          <a:xfrm>
            <a:off x="8610603" y="609603"/>
            <a:ext cx="37306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14" name="Picture 7" descr="Spectra logo.tif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304796"/>
            <a:ext cx="8229600" cy="1143000"/>
          </a:xfrm>
        </p:spPr>
        <p:txBody>
          <a:bodyPr/>
          <a:lstStyle/>
          <a:p>
            <a:pPr lvl="0" hangingPunct="1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How Does 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</a:t>
            </a:r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Work?</a:t>
            </a:r>
            <a:b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endParaRPr lang="en-US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4267203" cy="4530723"/>
          </a:xfrm>
        </p:spPr>
        <p:txBody>
          <a:bodyPr/>
          <a:lstStyle/>
          <a:p>
            <a:pPr lvl="0" hangingPunct="1">
              <a:lnSpc>
                <a:spcPct val="80000"/>
              </a:lnSpc>
              <a:buClr>
                <a:srgbClr val="FFFF00"/>
              </a:buClr>
              <a:buChar char="§"/>
            </a:pP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Brakes are applied with </a:t>
            </a:r>
            <a:r>
              <a:rPr lang="en-US" sz="2000" b="1" u="sng">
                <a:solidFill>
                  <a:srgbClr val="FFFF00"/>
                </a:solidFill>
                <a:latin typeface="Arial"/>
                <a:cs typeface="Arial"/>
              </a:rPr>
              <a:t>90-100 psi </a:t>
            </a: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and the push rod moves the clevis pin from the 1</a:t>
            </a:r>
            <a:r>
              <a:rPr lang="en-US" sz="2000" b="1" baseline="30000">
                <a:solidFill>
                  <a:srgbClr val="FFFF00"/>
                </a:solidFill>
                <a:latin typeface="Arial"/>
                <a:cs typeface="Arial"/>
              </a:rPr>
              <a:t>st</a:t>
            </a: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 pin of the pre-measured indicator unit towards 2</a:t>
            </a:r>
            <a:r>
              <a:rPr lang="en-US" sz="2000" b="1" baseline="30000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 pin.</a:t>
            </a:r>
          </a:p>
          <a:p>
            <a:pPr lvl="0" hangingPunct="1">
              <a:lnSpc>
                <a:spcPct val="80000"/>
              </a:lnSpc>
              <a:buChar char="§"/>
            </a:pPr>
            <a:endParaRPr lang="en-US" sz="2000" b="1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lnSpc>
                <a:spcPct val="80000"/>
              </a:lnSpc>
              <a:buClr>
                <a:srgbClr val="FFFF00"/>
              </a:buClr>
              <a:buChar char="§"/>
            </a:pP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Brakes are in-adjustment as long as the clevis pin pointer does not pass the indicator unit’s </a:t>
            </a:r>
            <a:r>
              <a:rPr lang="en-US" sz="2000" b="1" u="sng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en-US" sz="2000" b="1" u="sng" baseline="3000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lang="en-US" sz="2000" b="1" baseline="30000">
                <a:solidFill>
                  <a:srgbClr val="FFFF00"/>
                </a:solidFill>
                <a:latin typeface="Arial"/>
                <a:cs typeface="Arial"/>
              </a:rPr>
              <a:t>d </a:t>
            </a: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pin.</a:t>
            </a:r>
          </a:p>
          <a:p>
            <a:pPr lvl="0" hangingPunct="1">
              <a:lnSpc>
                <a:spcPct val="80000"/>
              </a:lnSpc>
              <a:buChar char="§"/>
            </a:pPr>
            <a:endParaRPr lang="en-US" sz="2000" b="1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lnSpc>
                <a:spcPct val="80000"/>
              </a:lnSpc>
              <a:buClr>
                <a:srgbClr val="FFFF00"/>
              </a:buClr>
              <a:buChar char="§"/>
            </a:pP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Brakes are out-of adjustment when the clevis pin pointer passes the indicator unit’s </a:t>
            </a:r>
            <a:r>
              <a:rPr lang="en-US" sz="2000" b="1" u="sng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en-US" sz="2000" b="1" u="sng" baseline="3000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lang="en-US" sz="2000" b="1" baseline="30000">
                <a:solidFill>
                  <a:srgbClr val="FFFF00"/>
                </a:solidFill>
                <a:latin typeface="Arial"/>
                <a:cs typeface="Arial"/>
              </a:rPr>
              <a:t>d </a:t>
            </a: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pin.</a:t>
            </a:r>
          </a:p>
          <a:p>
            <a:pPr lvl="0" hangingPunct="1">
              <a:lnSpc>
                <a:spcPct val="80000"/>
              </a:lnSpc>
              <a:buChar char="§"/>
            </a:pPr>
            <a:endParaRPr lang="en-US" sz="2000" b="1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lnSpc>
                <a:spcPct val="80000"/>
              </a:lnSpc>
              <a:buClr>
                <a:srgbClr val="FFFF00"/>
              </a:buClr>
            </a:pPr>
            <a:endParaRPr lang="en-US" sz="1600" b="1"/>
          </a:p>
        </p:txBody>
      </p:sp>
      <p:pic>
        <p:nvPicPr>
          <p:cNvPr id="4" name="Picture 13" descr="PU-In Adjust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3003" y="1600200"/>
            <a:ext cx="2411409" cy="24384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21"/>
          <p:cNvSpPr txBox="1"/>
          <p:nvPr/>
        </p:nvSpPr>
        <p:spPr>
          <a:xfrm>
            <a:off x="6248396" y="1752603"/>
            <a:ext cx="914400" cy="3381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1</a:t>
            </a:r>
            <a:r>
              <a:rPr lang="en-US" sz="1600" b="1" i="0" u="none" strike="noStrike" kern="1200" cap="none" spc="0" baseline="3000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st</a:t>
            </a: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 </a:t>
            </a:r>
            <a:r>
              <a:rPr lang="en-US" sz="16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pin</a:t>
            </a:r>
          </a:p>
        </p:txBody>
      </p:sp>
      <p:sp>
        <p:nvSpPr>
          <p:cNvPr id="6" name="Rectangle 22"/>
          <p:cNvSpPr/>
          <p:nvPr/>
        </p:nvSpPr>
        <p:spPr>
          <a:xfrm>
            <a:off x="5029200" y="1752603"/>
            <a:ext cx="795335" cy="33813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2</a:t>
            </a:r>
            <a:r>
              <a:rPr lang="en-US" sz="1600" b="1" i="0" u="none" strike="noStrike" kern="1200" cap="none" spc="0" baseline="3000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nd</a:t>
            </a: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 </a:t>
            </a:r>
            <a:r>
              <a:rPr lang="en-US" sz="16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pin</a:t>
            </a:r>
          </a:p>
        </p:txBody>
      </p:sp>
      <p:cxnSp>
        <p:nvCxnSpPr>
          <p:cNvPr id="7" name="Straight Arrow Connector 24"/>
          <p:cNvCxnSpPr>
            <a:stCxn id="6" idx="2"/>
          </p:cNvCxnSpPr>
          <p:nvPr/>
        </p:nvCxnSpPr>
        <p:spPr>
          <a:xfrm rot="16199987" flipH="1">
            <a:off x="5321241" y="2197093"/>
            <a:ext cx="576245" cy="363538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cxnSp>
        <p:nvCxnSpPr>
          <p:cNvPr id="8" name="Straight Arrow Connector 25"/>
          <p:cNvCxnSpPr>
            <a:stCxn id="5" idx="2"/>
          </p:cNvCxnSpPr>
          <p:nvPr/>
        </p:nvCxnSpPr>
        <p:spPr>
          <a:xfrm rot="5400013">
            <a:off x="6188864" y="2150262"/>
            <a:ext cx="576264" cy="457200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pic>
        <p:nvPicPr>
          <p:cNvPr id="9" name="Picture 27" descr="PU Out of adjustment copy 3x3 m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53003" y="4190996"/>
            <a:ext cx="2362196" cy="238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0"/>
          <p:cNvSpPr/>
          <p:nvPr/>
        </p:nvSpPr>
        <p:spPr>
          <a:xfrm>
            <a:off x="6248396" y="4343400"/>
            <a:ext cx="749295" cy="33813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1</a:t>
            </a:r>
            <a:r>
              <a:rPr lang="en-US" sz="1600" b="1" i="0" u="none" strike="noStrike" kern="1200" cap="none" spc="0" baseline="3000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st</a:t>
            </a: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 </a:t>
            </a:r>
            <a:r>
              <a:rPr lang="en-US" sz="16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pin</a:t>
            </a:r>
          </a:p>
        </p:txBody>
      </p:sp>
      <p:sp>
        <p:nvSpPr>
          <p:cNvPr id="11" name="Rectangle 31"/>
          <p:cNvSpPr/>
          <p:nvPr/>
        </p:nvSpPr>
        <p:spPr>
          <a:xfrm>
            <a:off x="5029200" y="4343400"/>
            <a:ext cx="795335" cy="33813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2</a:t>
            </a:r>
            <a:r>
              <a:rPr lang="en-US" sz="1600" b="1" i="0" u="none" strike="noStrike" kern="1200" cap="none" spc="0" baseline="3000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nd</a:t>
            </a: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 </a:t>
            </a:r>
            <a:r>
              <a:rPr lang="en-US" sz="16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pin</a:t>
            </a:r>
          </a:p>
        </p:txBody>
      </p:sp>
      <p:cxnSp>
        <p:nvCxnSpPr>
          <p:cNvPr id="12" name="Straight Arrow Connector 33"/>
          <p:cNvCxnSpPr>
            <a:stCxn id="10" idx="2"/>
          </p:cNvCxnSpPr>
          <p:nvPr/>
        </p:nvCxnSpPr>
        <p:spPr>
          <a:xfrm rot="5400013">
            <a:off x="6185696" y="4668039"/>
            <a:ext cx="423861" cy="450854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cxnSp>
        <p:nvCxnSpPr>
          <p:cNvPr id="13" name="Straight Arrow Connector 35"/>
          <p:cNvCxnSpPr/>
          <p:nvPr/>
        </p:nvCxnSpPr>
        <p:spPr>
          <a:xfrm rot="16199987" flipH="1">
            <a:off x="5257810" y="4800610"/>
            <a:ext cx="533387" cy="228600"/>
          </a:xfrm>
          <a:prstGeom prst="straightConnector1">
            <a:avLst/>
          </a:prstGeom>
          <a:noFill/>
          <a:ln w="38103">
            <a:solidFill>
              <a:srgbClr val="FFFF00"/>
            </a:solidFill>
            <a:prstDash val="solid"/>
            <a:tailEnd type="arrow"/>
          </a:ln>
        </p:spPr>
      </p:cxnSp>
      <p:sp>
        <p:nvSpPr>
          <p:cNvPr id="14" name="Oval 41"/>
          <p:cNvSpPr/>
          <p:nvPr/>
        </p:nvSpPr>
        <p:spPr>
          <a:xfrm>
            <a:off x="5791196" y="2819396"/>
            <a:ext cx="609603" cy="3810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noFill/>
          <a:ln w="28575">
            <a:solidFill>
              <a:srgbClr val="FEB80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5" name="Oval 42"/>
          <p:cNvSpPr/>
          <p:nvPr/>
        </p:nvSpPr>
        <p:spPr>
          <a:xfrm>
            <a:off x="5486400" y="5410203"/>
            <a:ext cx="609603" cy="3810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noFill/>
          <a:ln w="28575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6" name="TextBox 45"/>
          <p:cNvSpPr txBox="1"/>
          <p:nvPr/>
        </p:nvSpPr>
        <p:spPr>
          <a:xfrm>
            <a:off x="5791196" y="3657600"/>
            <a:ext cx="1524003" cy="400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"/>
                <a:cs typeface="Arial"/>
              </a:rPr>
              <a:t>Power Unit</a:t>
            </a:r>
          </a:p>
        </p:txBody>
      </p:sp>
      <p:sp>
        <p:nvSpPr>
          <p:cNvPr id="17" name="Rectangle 46"/>
          <p:cNvSpPr/>
          <p:nvPr/>
        </p:nvSpPr>
        <p:spPr>
          <a:xfrm>
            <a:off x="5791196" y="6096003"/>
            <a:ext cx="1439859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"/>
                <a:cs typeface="Arial"/>
              </a:rPr>
              <a:t>Power Unit</a:t>
            </a:r>
          </a:p>
        </p:txBody>
      </p:sp>
      <p:pic>
        <p:nvPicPr>
          <p:cNvPr id="18" name="Picture 9" descr="brakesaf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48396" y="457200"/>
            <a:ext cx="2354259" cy="7477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8610603" y="381003"/>
            <a:ext cx="37306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pic>
        <p:nvPicPr>
          <p:cNvPr id="20" name="Picture 7" descr="Spectra logo.tif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512758"/>
            <a:ext cx="8229600" cy="914400"/>
          </a:xfrm>
        </p:spPr>
        <p:txBody>
          <a:bodyPr/>
          <a:lstStyle/>
          <a:p>
            <a:pPr lvl="0" hangingPunct="1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will save your fleet time and money!</a:t>
            </a:r>
          </a:p>
        </p:txBody>
      </p:sp>
      <p:sp>
        <p:nvSpPr>
          <p:cNvPr id="3" name="Content Placeholder 6"/>
          <p:cNvSpPr txBox="1">
            <a:spLocks noGrp="1"/>
          </p:cNvSpPr>
          <p:nvPr>
            <p:ph idx="1"/>
          </p:nvPr>
        </p:nvSpPr>
        <p:spPr>
          <a:xfrm>
            <a:off x="465136" y="1770058"/>
            <a:ext cx="5630866" cy="4525959"/>
          </a:xfrm>
        </p:spPr>
        <p:txBody>
          <a:bodyPr/>
          <a:lstStyle/>
          <a:p>
            <a:pPr lvl="0" hangingPunct="1">
              <a:buClr>
                <a:srgbClr val="FFFF00"/>
              </a:buClr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Reduced Maintenance Costs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>
                <a:solidFill>
                  <a:srgbClr val="FFFF00"/>
                </a:solidFill>
                <a:latin typeface="Arial"/>
                <a:cs typeface="Arial"/>
              </a:rPr>
              <a:t>No unnecessary brake adjustments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>
                <a:solidFill>
                  <a:srgbClr val="FFFF00"/>
                </a:solidFill>
                <a:latin typeface="Arial"/>
                <a:cs typeface="Arial"/>
              </a:rPr>
              <a:t>Pre-empt costly repairs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>
                <a:solidFill>
                  <a:srgbClr val="FFFF00"/>
                </a:solidFill>
                <a:latin typeface="Arial"/>
                <a:cs typeface="Arial"/>
              </a:rPr>
              <a:t>Balanced braking</a:t>
            </a:r>
          </a:p>
          <a:p>
            <a:pPr lvl="0" hangingPunct="1">
              <a:buClr>
                <a:srgbClr val="FFFF00"/>
              </a:buClr>
              <a:buChar char="§"/>
            </a:pP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Improved Productivity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>
                <a:solidFill>
                  <a:srgbClr val="FFFF00"/>
                </a:solidFill>
                <a:latin typeface="Arial"/>
                <a:cs typeface="Arial"/>
              </a:rPr>
              <a:t>Mechanics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>
                <a:solidFill>
                  <a:srgbClr val="FFFF00"/>
                </a:solidFill>
                <a:latin typeface="Arial"/>
                <a:cs typeface="Arial"/>
              </a:rPr>
              <a:t>Drivers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>
                <a:solidFill>
                  <a:srgbClr val="FFFF00"/>
                </a:solidFill>
                <a:latin typeface="Arial"/>
                <a:cs typeface="Arial"/>
              </a:rPr>
              <a:t>Equipment</a:t>
            </a:r>
          </a:p>
          <a:p>
            <a:pPr lvl="0" hangingPunct="1">
              <a:buClr>
                <a:srgbClr val="FFFF00"/>
              </a:buClr>
            </a:pPr>
            <a:r>
              <a:rPr lang="en-US">
                <a:solidFill>
                  <a:srgbClr val="FFFF00"/>
                </a:solidFill>
              </a:rPr>
              <a:t>Improved Fleet Safety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>
                <a:solidFill>
                  <a:srgbClr val="FFFF00"/>
                </a:solidFill>
                <a:latin typeface="Arial"/>
                <a:cs typeface="Arial"/>
              </a:rPr>
              <a:t>Eliminate roadside detention</a:t>
            </a:r>
          </a:p>
          <a:p>
            <a:pPr lvl="1" hangingPunct="1">
              <a:spcBef>
                <a:spcPts val="500"/>
              </a:spcBef>
              <a:buClr>
                <a:srgbClr val="FF0000"/>
              </a:buClr>
              <a:buChar char="ü"/>
            </a:pPr>
            <a:r>
              <a:rPr lang="en-US" sz="2000">
                <a:solidFill>
                  <a:srgbClr val="FFFF00"/>
                </a:solidFill>
                <a:latin typeface="Arial"/>
                <a:cs typeface="Arial"/>
              </a:rPr>
              <a:t>Avoid costly inspection fines</a:t>
            </a:r>
          </a:p>
        </p:txBody>
      </p:sp>
      <p:sp>
        <p:nvSpPr>
          <p:cNvPr id="4" name="Rectangle 23"/>
          <p:cNvSpPr/>
          <p:nvPr/>
        </p:nvSpPr>
        <p:spPr>
          <a:xfrm>
            <a:off x="8610603" y="3581403"/>
            <a:ext cx="30479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5" name="Picture 9" descr="brakesaf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91196" y="3657600"/>
            <a:ext cx="2811459" cy="89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4" descr="BS  grey TRUCK cop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91196" y="1676396"/>
            <a:ext cx="277812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Inspection Station cro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1196" y="4694236"/>
            <a:ext cx="2743200" cy="190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pectra logo.tif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304796" y="6324603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4400" y="512758"/>
            <a:ext cx="7772400" cy="914400"/>
          </a:xfrm>
        </p:spPr>
        <p:txBody>
          <a:bodyPr anchorCtr="1"/>
          <a:lstStyle/>
          <a:p>
            <a:pPr lvl="0" algn="ctr"/>
            <a:r>
              <a:rPr lang="en-CA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CA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 </a:t>
            </a:r>
            <a:r>
              <a:rPr lang="en-CA">
                <a:solidFill>
                  <a:srgbClr val="FF0000"/>
                </a:solidFill>
                <a:latin typeface="Arial" pitchFamily="34"/>
                <a:cs typeface="Arial" pitchFamily="34"/>
              </a:rPr>
              <a:t>Product Line</a:t>
            </a:r>
            <a:br>
              <a:rPr lang="en-CA">
                <a:solidFill>
                  <a:srgbClr val="FF0000"/>
                </a:solidFill>
                <a:latin typeface="Arial" pitchFamily="34"/>
                <a:cs typeface="Arial" pitchFamily="34"/>
              </a:rPr>
            </a:br>
            <a:endParaRPr lang="en-US"/>
          </a:p>
        </p:txBody>
      </p:sp>
      <p:pic>
        <p:nvPicPr>
          <p:cNvPr id="3" name="Picture 9" descr="brakesaf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55662" y="5875020"/>
            <a:ext cx="287972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/>
          <p:nvPr/>
        </p:nvSpPr>
        <p:spPr>
          <a:xfrm>
            <a:off x="228600" y="1380231"/>
            <a:ext cx="9144000" cy="46166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Truck (Power Unit) Kits:</a:t>
            </a: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Brake Safe	Clevis	Chamber	     	Ref.Unit	Typical</a:t>
            </a:r>
            <a:endParaRPr lang="en-US" sz="105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Part No.</a:t>
            </a:r>
            <a:r>
              <a:rPr lang="en-US" sz="105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	</a:t>
            </a:r>
            <a:r>
              <a:rPr lang="en-US" sz="105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Pin Size</a:t>
            </a:r>
            <a:r>
              <a:rPr lang="en-US" sz="105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	</a:t>
            </a:r>
            <a:r>
              <a:rPr lang="en-US" sz="105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Types</a:t>
            </a:r>
            <a:r>
              <a:rPr lang="en-US" sz="105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		</a:t>
            </a:r>
            <a:r>
              <a:rPr lang="en-US" sz="105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   Stroke</a:t>
            </a:r>
            <a:r>
              <a:rPr lang="en-US" sz="105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	</a:t>
            </a:r>
            <a:r>
              <a:rPr lang="en-US" sz="105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Applications</a:t>
            </a:r>
            <a:endParaRPr lang="en-US" sz="1050" b="0" i="0" u="sng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Times New Roman" pitchFamily="18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PU242		½”	16,20,24		     1.75”	Most steering axles</a:t>
            </a: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PU250LS	½”	24LS,30LS sq.port       	     2.50”	Long-stroke, square port chambers, drive &amp; steer</a:t>
            </a: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PU250LSCP	½”	24LS,30LS sq.port       	     2 .50”	Clamp-on pointer for long push rods</a:t>
            </a: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PU302		½”	30,16L,20L,24L	     2.00”	Most drive axles &amp; long stroke steering axles</a:t>
            </a: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PU302CP	½”	30 extended pushrod	     2.00”	Clamp-on pointer for long push rods</a:t>
            </a: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Times New Roman" pitchFamily="18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Trailer Kits:</a:t>
            </a: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Brake Safe	Clevis	Chamber		Ref.Unit	Typical</a:t>
            </a: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Part No.</a:t>
            </a:r>
            <a:r>
              <a:rPr lang="en-US" sz="11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	</a:t>
            </a:r>
            <a:r>
              <a:rPr lang="en-US" sz="110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Pin Size</a:t>
            </a:r>
            <a:r>
              <a:rPr lang="en-US" sz="11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	</a:t>
            </a:r>
            <a:r>
              <a:rPr lang="en-US" sz="110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Types</a:t>
            </a:r>
            <a:r>
              <a:rPr lang="en-US" sz="11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	     	</a:t>
            </a:r>
            <a:r>
              <a:rPr lang="en-US" sz="110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  Stroke</a:t>
            </a:r>
            <a:r>
              <a:rPr lang="en-US" sz="11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	</a:t>
            </a:r>
            <a:r>
              <a:rPr lang="en-US" sz="1100" b="1" i="0" u="sng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Applications</a:t>
            </a:r>
            <a:endParaRPr lang="en-US" sz="1100" b="0" i="0" u="sng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Times New Roman" pitchFamily="18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TL250LS	½”	30LS sq.port		     2.50”	Long-stroke, square port chambers</a:t>
            </a: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TL250LSCP	</a:t>
            </a: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½”</a:t>
            </a:r>
            <a:r>
              <a:rPr lang="fr-FR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	30LS sq. port	                             2.50”	Vantraax &amp; Intraax suspensions, clamp-on pointer</a:t>
            </a: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TL250LSS	½”	30	     	     2.50”	Super Single Wheel application</a:t>
            </a:r>
            <a:endParaRPr lang="en-US" sz="1100" b="0" i="0" u="none" strike="noStrike" kern="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TL302		½”	30	     	     2.00”	Regular 30-30 brake chambers</a:t>
            </a: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TL302CP	½”	30	     	     2.00”	Vantraax &amp; Intraax suspensions, clamp-on pointer</a:t>
            </a: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TL302	S	½”	30	     	     2.00”	Super Single Wheel application </a:t>
            </a:r>
            <a:endParaRPr lang="en-US" sz="1100" b="0" i="0" u="none" strike="noStrike" kern="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Times New Roman" pitchFamily="18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"/>
              <a:cs typeface="Arial" pitchFamily="34"/>
            </a:endParaRPr>
          </a:p>
          <a:p>
            <a:pPr marL="0" marR="0" lvl="0" indent="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"/>
                <a:cs typeface="Arial" pitchFamily="34"/>
              </a:rPr>
              <a:t>Note:	Kits with 5/8 inch clevis pins are available</a:t>
            </a:r>
          </a:p>
        </p:txBody>
      </p:sp>
      <p:sp>
        <p:nvSpPr>
          <p:cNvPr id="5" name="Rectangle 6"/>
          <p:cNvSpPr/>
          <p:nvPr/>
        </p:nvSpPr>
        <p:spPr>
          <a:xfrm>
            <a:off x="7924803" y="5638803"/>
            <a:ext cx="37306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6" name="Picture 7" descr="Spectra logo.tif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512758"/>
            <a:ext cx="8153403" cy="914400"/>
          </a:xfrm>
        </p:spPr>
        <p:txBody>
          <a:bodyPr/>
          <a:lstStyle/>
          <a:p>
            <a:pPr lvl="0" hangingPunct="1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" pitchFamily="34"/>
                <a:cs typeface="Arial" pitchFamily="34"/>
              </a:rPr>
              <a:t>is a visual brake stroke indicator that  shows brake stroke status without the need to crawl under the equipment. </a:t>
            </a:r>
            <a:r>
              <a:rPr lang="en-US">
                <a:latin typeface="Arial" pitchFamily="34"/>
                <a:cs typeface="Arial" pitchFamily="34"/>
              </a:rPr>
              <a:t/>
            </a:r>
            <a:br>
              <a:rPr lang="en-US">
                <a:latin typeface="Arial" pitchFamily="34"/>
                <a:cs typeface="Arial" pitchFamily="34"/>
              </a:rPr>
            </a:br>
            <a:endParaRPr lang="en-US">
              <a:latin typeface="Arial" pitchFamily="34"/>
              <a:cs typeface="Arial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66803" y="2057400"/>
            <a:ext cx="7619996" cy="4298951"/>
          </a:xfrm>
        </p:spPr>
        <p:txBody>
          <a:bodyPr/>
          <a:lstStyle/>
          <a:p>
            <a:pPr lvl="0" hangingPunct="1">
              <a:buClr>
                <a:srgbClr val="FFFF00"/>
              </a:buClr>
            </a:pPr>
            <a:endParaRPr lang="en-US" sz="800">
              <a:solidFill>
                <a:srgbClr val="FFFF00"/>
              </a:solidFill>
            </a:endParaRPr>
          </a:p>
          <a:p>
            <a:pPr lvl="0" hangingPunct="1">
              <a:buClr>
                <a:srgbClr val="FFFF00"/>
              </a:buClr>
            </a:pPr>
            <a:r>
              <a:rPr lang="en-US">
                <a:solidFill>
                  <a:srgbClr val="FFFF00"/>
                </a:solidFill>
              </a:rPr>
              <a:t>Identifies brakes that are out-of- adjustment or approaching the adjustment limit</a:t>
            </a:r>
          </a:p>
          <a:p>
            <a:pPr lvl="0" hangingPunct="1">
              <a:buClr>
                <a:srgbClr val="FFFF00"/>
              </a:buClr>
            </a:pPr>
            <a:r>
              <a:rPr lang="en-US">
                <a:solidFill>
                  <a:srgbClr val="FFFF00"/>
                </a:solidFill>
              </a:rPr>
              <a:t>Detects non-activating brake chambers</a:t>
            </a:r>
          </a:p>
          <a:p>
            <a:pPr lvl="0" hangingPunct="1">
              <a:buClr>
                <a:srgbClr val="FFFF00"/>
              </a:buClr>
            </a:pPr>
            <a:r>
              <a:rPr lang="en-US">
                <a:solidFill>
                  <a:srgbClr val="FFFF00"/>
                </a:solidFill>
              </a:rPr>
              <a:t>Indentifies brakes that have failed to release</a:t>
            </a:r>
          </a:p>
          <a:p>
            <a:pPr lvl="0" hangingPunct="1">
              <a:buClr>
                <a:srgbClr val="FFFF00"/>
              </a:buClr>
            </a:pPr>
            <a:r>
              <a:rPr lang="en-US">
                <a:solidFill>
                  <a:srgbClr val="FFFF00"/>
                </a:solidFill>
              </a:rPr>
              <a:t>Indicates weak or broken parking brake springs</a:t>
            </a:r>
            <a:r>
              <a:rPr lang="en-US"/>
              <a:t>						 	</a:t>
            </a:r>
          </a:p>
        </p:txBody>
      </p:sp>
      <p:pic>
        <p:nvPicPr>
          <p:cNvPr id="4" name="Picture 9" descr="brakesaf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57800" y="5226052"/>
            <a:ext cx="3213101" cy="1022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/>
          <p:cNvSpPr/>
          <p:nvPr/>
        </p:nvSpPr>
        <p:spPr>
          <a:xfrm>
            <a:off x="8382003" y="5181603"/>
            <a:ext cx="30479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3000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pic>
        <p:nvPicPr>
          <p:cNvPr id="6" name="Picture 7" descr="Spectra logo.tif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8600" y="512758"/>
            <a:ext cx="8915400" cy="914400"/>
          </a:xfrm>
        </p:spPr>
        <p:txBody>
          <a:bodyPr/>
          <a:lstStyle/>
          <a:p>
            <a:pPr lvl="0" hangingPunct="1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Equip your fleet with 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today!</a:t>
            </a:r>
          </a:p>
        </p:txBody>
      </p:sp>
      <p:sp>
        <p:nvSpPr>
          <p:cNvPr id="3" name="Content Placeholder 4"/>
          <p:cNvSpPr txBox="1">
            <a:spLocks noGrp="1"/>
          </p:cNvSpPr>
          <p:nvPr>
            <p:ph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pPr lvl="0" hangingPunct="1"/>
            <a:endParaRPr lang="en-US"/>
          </a:p>
          <a:p>
            <a:pPr lvl="0" hangingPunct="1">
              <a:buNone/>
            </a:pPr>
            <a:r>
              <a:rPr lang="en-US" u="sng">
                <a:solidFill>
                  <a:srgbClr val="FFFF00"/>
                </a:solidFill>
                <a:latin typeface="Arial"/>
                <a:cs typeface="Arial"/>
              </a:rPr>
              <a:t>For more information on Brake Safe</a:t>
            </a:r>
            <a:r>
              <a:rPr lang="en-US" u="sng" baseline="30000">
                <a:solidFill>
                  <a:srgbClr val="FFFF00"/>
                </a:solidFill>
                <a:latin typeface="Arial"/>
                <a:cs typeface="Arial"/>
              </a:rPr>
              <a:t>®</a:t>
            </a:r>
            <a:r>
              <a:rPr lang="en-US" u="sng">
                <a:solidFill>
                  <a:srgbClr val="FFFF00"/>
                </a:solidFill>
                <a:latin typeface="Arial"/>
                <a:cs typeface="Arial"/>
              </a:rPr>
              <a:t>:</a:t>
            </a:r>
          </a:p>
          <a:p>
            <a:pPr lvl="0" hangingPunct="1">
              <a:buNone/>
            </a:pPr>
            <a:endParaRPr lang="en-US" sz="1400" u="sng">
              <a:solidFill>
                <a:srgbClr val="FFFF00"/>
              </a:solidFill>
              <a:latin typeface="Arial"/>
              <a:cs typeface="Arial"/>
            </a:endParaRPr>
          </a:p>
          <a:p>
            <a:pPr lvl="0" algn="ctr" hangingPunct="1"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cs typeface="Arial"/>
              </a:rPr>
              <a:t>Spectra Products Inc.</a:t>
            </a:r>
          </a:p>
          <a:p>
            <a:pPr lvl="0" algn="ctr" hangingPunct="1"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Toronto, Ontario, Canada</a:t>
            </a:r>
          </a:p>
          <a:p>
            <a:pPr lvl="0" algn="ctr" hangingPunct="1"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  <a:hlinkClick r:id="rId3"/>
              </a:rPr>
              <a:t>www.spectraproducts.ca</a:t>
            </a: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	 </a:t>
            </a:r>
            <a:r>
              <a:rPr lang="en-US" sz="2800">
                <a:solidFill>
                  <a:srgbClr val="FFFF00"/>
                </a:solidFill>
                <a:latin typeface="Arial"/>
                <a:cs typeface="Arial"/>
                <a:hlinkClick r:id="rId4"/>
              </a:rPr>
              <a:t>www.brakesafe.ca</a:t>
            </a: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      </a:t>
            </a:r>
          </a:p>
          <a:p>
            <a:pPr lvl="0" algn="ctr" hangingPunct="1"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1-</a:t>
            </a:r>
            <a:r>
              <a:rPr lang="en-US">
                <a:solidFill>
                  <a:srgbClr val="FFFF00"/>
                </a:solidFill>
                <a:latin typeface="Arial"/>
                <a:cs typeface="Arial"/>
              </a:rPr>
              <a:t>888-381-2355      416-252-2355</a:t>
            </a:r>
          </a:p>
        </p:txBody>
      </p:sp>
      <p:sp>
        <p:nvSpPr>
          <p:cNvPr id="4" name="Rectangle 6"/>
          <p:cNvSpPr/>
          <p:nvPr/>
        </p:nvSpPr>
        <p:spPr>
          <a:xfrm>
            <a:off x="5867403" y="5562596"/>
            <a:ext cx="37306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5" name="Picture 9" descr="brakesaf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24203" y="5562596"/>
            <a:ext cx="2811459" cy="89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Spectra logo.tif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396" y="512758"/>
            <a:ext cx="8153403" cy="914400"/>
          </a:xfrm>
        </p:spPr>
        <p:txBody>
          <a:bodyPr/>
          <a:lstStyle/>
          <a:p>
            <a:pPr lvl="0"/>
            <a:r>
              <a:rPr lang="en-US" sz="3200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sz="3200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 sz="3200">
                <a:solidFill>
                  <a:srgbClr val="FF0000"/>
                </a:solidFill>
                <a:latin typeface="Arial" pitchFamily="34"/>
                <a:cs typeface="Arial" pitchFamily="34"/>
              </a:rPr>
              <a:t> eliminates the number one fleet brake problem: </a:t>
            </a:r>
            <a:r>
              <a:rPr lang="en-US" sz="2400">
                <a:solidFill>
                  <a:srgbClr val="FFFF00"/>
                </a:solidFill>
                <a:latin typeface="Arial" pitchFamily="34"/>
                <a:cs typeface="Arial" pitchFamily="34"/>
              </a:rPr>
              <a:t>OUT-OF-ADJUSTMENT BRAKES </a:t>
            </a:r>
            <a:r>
              <a:rPr lang="en-US" sz="3200">
                <a:solidFill>
                  <a:srgbClr val="FFFF00"/>
                </a:solidFill>
                <a:latin typeface="Arial" pitchFamily="34"/>
                <a:cs typeface="Arial" pitchFamily="34"/>
              </a:rPr>
              <a:t/>
            </a:r>
            <a:br>
              <a:rPr lang="en-US" sz="3200">
                <a:solidFill>
                  <a:srgbClr val="FFFF00"/>
                </a:solidFill>
                <a:latin typeface="Arial" pitchFamily="34"/>
                <a:cs typeface="Arial" pitchFamily="34"/>
              </a:rPr>
            </a:br>
            <a:r>
              <a:rPr lang="en-US" sz="3200">
                <a:solidFill>
                  <a:srgbClr val="FFFF00"/>
                </a:solidFill>
                <a:latin typeface="Arial" pitchFamily="34"/>
                <a:cs typeface="Arial" pitchFamily="34"/>
              </a:rPr>
              <a:t/>
            </a:r>
            <a:br>
              <a:rPr lang="en-US" sz="3200">
                <a:solidFill>
                  <a:srgbClr val="FFFF00"/>
                </a:solidFill>
                <a:latin typeface="Arial" pitchFamily="34"/>
                <a:cs typeface="Arial" pitchFamily="34"/>
              </a:rPr>
            </a:br>
            <a:endParaRPr lang="en-US" sz="3200">
              <a:solidFill>
                <a:srgbClr val="FFFF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381003" y="5105396"/>
            <a:ext cx="3810003" cy="5842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  <a:ea typeface=""/>
                <a:cs typeface=""/>
              </a:rPr>
              <a:t>Brake defects accounted for 59% of out-of-service violations.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4724403" y="5105396"/>
            <a:ext cx="4114800" cy="8302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  <a:ea typeface=""/>
                <a:cs typeface=""/>
              </a:rPr>
              <a:t>Brake adjustment defects were  the leading cause of brake related out-of -service violations (56% of all brake defects).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295403" y="5922102"/>
            <a:ext cx="6393905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Vehicles equipped with Automatic slack adjusters accounted for 80% of out-of adjustment  violations</a:t>
            </a:r>
          </a:p>
        </p:txBody>
      </p:sp>
      <p:pic>
        <p:nvPicPr>
          <p:cNvPr id="6" name="Picture 9" descr="Spectra logo.t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81003" y="6248396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sp>
        <p:nvSpPr>
          <p:cNvPr id="7" name="Text Box 1"/>
          <p:cNvSpPr txBox="1"/>
          <p:nvPr/>
        </p:nvSpPr>
        <p:spPr>
          <a:xfrm>
            <a:off x="523878" y="4703765"/>
            <a:ext cx="3724278" cy="173041"/>
          </a:xfrm>
          <a:prstGeom prst="rect">
            <a:avLst/>
          </a:prstGeom>
          <a:noFill/>
          <a:ln>
            <a:noFill/>
          </a:ln>
        </p:spPr>
        <p:txBody>
          <a:bodyPr vert="horz" wrap="square" lIns="27432" tIns="18288" rIns="27432" bIns="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"/>
              </a:rPr>
              <a:t>OPERATION AIR BRAKE - SEPTEMBER 11-17, 2011 - CANADA &amp; USA</a:t>
            </a:r>
          </a:p>
        </p:txBody>
      </p:sp>
      <p:grpSp>
        <p:nvGrpSpPr>
          <p:cNvPr id="8" name="Group 13"/>
          <p:cNvGrpSpPr/>
          <p:nvPr/>
        </p:nvGrpSpPr>
        <p:grpSpPr>
          <a:xfrm>
            <a:off x="523878" y="1838328"/>
            <a:ext cx="3876671" cy="3038478"/>
            <a:chOff x="523878" y="1838328"/>
            <a:chExt cx="3876671" cy="3038478"/>
          </a:xfrm>
        </p:grpSpPr>
        <p:graphicFrame>
          <p:nvGraphicFramePr>
            <p:cNvPr id="9" name="Chart 8"/>
            <p:cNvGraphicFramePr/>
            <p:nvPr/>
          </p:nvGraphicFramePr>
          <p:xfrm>
            <a:off x="523878" y="1838328"/>
            <a:ext cx="3876671" cy="30384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 Box 1"/>
            <p:cNvSpPr txBox="1"/>
            <p:nvPr/>
          </p:nvSpPr>
          <p:spPr>
            <a:xfrm>
              <a:off x="590281" y="4637251"/>
              <a:ext cx="3724945" cy="17294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27432" tIns="18288" rIns="27432" bIns="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"/>
                  <a:cs typeface="Arial"/>
                </a:rPr>
                <a:t>OPERATION AIR BRAKE - SEPTEMBER 8-14, 2013 - CANADA &amp; USA</a:t>
              </a:r>
            </a:p>
          </p:txBody>
        </p:sp>
      </p:grpSp>
      <p:grpSp>
        <p:nvGrpSpPr>
          <p:cNvPr id="11" name="Chart 18"/>
          <p:cNvGrpSpPr/>
          <p:nvPr/>
        </p:nvGrpSpPr>
        <p:grpSpPr>
          <a:xfrm>
            <a:off x="4644009" y="1844829"/>
            <a:ext cx="3960440" cy="3031985"/>
            <a:chOff x="4644009" y="1844829"/>
            <a:chExt cx="3960440" cy="3031985"/>
          </a:xfrm>
        </p:grpSpPr>
        <p:graphicFrame>
          <p:nvGraphicFramePr>
            <p:cNvPr id="12" name="Chart 11"/>
            <p:cNvGraphicFramePr/>
            <p:nvPr/>
          </p:nvGraphicFramePr>
          <p:xfrm>
            <a:off x="4644009" y="1844829"/>
            <a:ext cx="3960440" cy="30319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Text Box 1"/>
            <p:cNvSpPr txBox="1"/>
            <p:nvPr/>
          </p:nvSpPr>
          <p:spPr>
            <a:xfrm>
              <a:off x="4702777" y="4611236"/>
              <a:ext cx="3841906" cy="17528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27432" tIns="22860" rIns="27432" bIns="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0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"/>
                  <a:cs typeface="Arial"/>
                </a:rPr>
                <a:t>OPERATION AIR BRAKE - SEPTEMBER 8-14, 2013 - CANADA &amp; USA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512758"/>
            <a:ext cx="8305796" cy="914400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The Importance of Brake Adjustment</a:t>
            </a:r>
            <a:endParaRPr lang="en-US"/>
          </a:p>
        </p:txBody>
      </p:sp>
      <p:pic>
        <p:nvPicPr>
          <p:cNvPr id="3" name="Content Placeholder 9" descr="CVSA Brake Distance copy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371600"/>
            <a:ext cx="8220071" cy="4038603"/>
          </a:xfrm>
        </p:spPr>
      </p:pic>
      <p:pic>
        <p:nvPicPr>
          <p:cNvPr id="4" name="Picture 9" descr="brakesaf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29400" y="4343400"/>
            <a:ext cx="1722436" cy="5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/>
          <p:cNvSpPr/>
          <p:nvPr/>
        </p:nvSpPr>
        <p:spPr>
          <a:xfrm>
            <a:off x="8305796" y="4343400"/>
            <a:ext cx="311152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3000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  <a:endParaRPr lang="en-US" sz="2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457200" y="5562596"/>
            <a:ext cx="8229600" cy="4302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1200" cap="none" spc="0" baseline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  <a:ea typeface=""/>
                <a:cs typeface="Arial"/>
              </a:rPr>
              <a:t>Proper Brake Adjustment Means </a:t>
            </a:r>
            <a:r>
              <a:rPr lang="en-US" sz="2200" b="1" i="0" u="sng" strike="noStrike" kern="1200" cap="none" spc="0" baseline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  <a:ea typeface=""/>
                <a:cs typeface="Arial"/>
              </a:rPr>
              <a:t>Shorter Stopping </a:t>
            </a:r>
            <a:r>
              <a:rPr lang="en-US" sz="2200" b="1" i="0" u="none" strike="noStrike" kern="1200" cap="none" spc="0" baseline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  <a:ea typeface=""/>
                <a:cs typeface="Arial"/>
              </a:rPr>
              <a:t>Distance</a:t>
            </a:r>
          </a:p>
        </p:txBody>
      </p:sp>
      <p:pic>
        <p:nvPicPr>
          <p:cNvPr id="7" name="Picture 7" descr="Spectra logo.tif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 hangingPunct="1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Benefits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3396" y="1219196"/>
            <a:ext cx="7924803" cy="4387848"/>
          </a:xfrm>
        </p:spPr>
        <p:txBody>
          <a:bodyPr/>
          <a:lstStyle/>
          <a:p>
            <a:pPr lvl="0" hangingPunct="1">
              <a:buNone/>
            </a:pPr>
            <a:r>
              <a:rPr lang="en-US" sz="3600" u="sng">
                <a:solidFill>
                  <a:srgbClr val="FFFF00"/>
                </a:solidFill>
                <a:latin typeface="Arial"/>
                <a:cs typeface="Arial"/>
              </a:rPr>
              <a:t>Reduced Maintenance Costs</a:t>
            </a:r>
          </a:p>
          <a:p>
            <a:pPr lvl="0" hangingPunct="1">
              <a:buClr>
                <a:srgbClr val="FFFF00"/>
              </a:buClr>
            </a:pPr>
            <a:r>
              <a:rPr lang="en-US" sz="3200">
                <a:solidFill>
                  <a:srgbClr val="FFFF00"/>
                </a:solidFill>
                <a:latin typeface="Arial"/>
                <a:cs typeface="Arial"/>
              </a:rPr>
              <a:t>Fewer unnecessary brake adjustments</a:t>
            </a:r>
          </a:p>
          <a:p>
            <a:pPr lvl="0" hangingPunct="1"/>
            <a:endParaRPr lang="en-US" sz="8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r>
              <a:rPr lang="en-US" sz="3200">
                <a:solidFill>
                  <a:srgbClr val="FFFF00"/>
                </a:solidFill>
                <a:latin typeface="Arial"/>
                <a:cs typeface="Arial"/>
              </a:rPr>
              <a:t>Pre-empt costly repairs by identifying existing and potential brake repairs</a:t>
            </a:r>
            <a:endParaRPr lang="en-US" sz="10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US" sz="8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r>
              <a:rPr lang="en-US" sz="3200">
                <a:solidFill>
                  <a:srgbClr val="FFFF00"/>
                </a:solidFill>
                <a:latin typeface="Arial"/>
                <a:cs typeface="Arial"/>
              </a:rPr>
              <a:t>Assists balanced braking reducing uneven brake and tire wear.</a:t>
            </a:r>
          </a:p>
          <a:p>
            <a:pPr lvl="0" hangingPunct="1"/>
            <a:endParaRPr lang="en-US" sz="32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US" sz="1400">
              <a:solidFill>
                <a:srgbClr val="FFFF00"/>
              </a:solidFill>
              <a:latin typeface="Arial"/>
              <a:cs typeface="Arial"/>
            </a:endParaRPr>
          </a:p>
          <a:p>
            <a:pPr marL="911227" lvl="1" indent="-457200" hangingPunct="1">
              <a:spcBef>
                <a:spcPts val="800"/>
              </a:spcBef>
              <a:buFont typeface="Consolas" pitchFamily="49"/>
              <a:buAutoNum type="arabicPeriod"/>
            </a:pPr>
            <a:endParaRPr lang="en-US" sz="320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4" name="Picture 14" descr="BS  TRUCK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5105396"/>
            <a:ext cx="2325684" cy="15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 descr="brakesaf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14800" y="5105396"/>
            <a:ext cx="4171949" cy="13271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6"/>
          <p:cNvSpPr/>
          <p:nvPr/>
        </p:nvSpPr>
        <p:spPr>
          <a:xfrm>
            <a:off x="8153403" y="5029200"/>
            <a:ext cx="568327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7" name="Picture 7" descr="Spectra logo.tif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381003" y="609603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Benefits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143000"/>
            <a:ext cx="7772400" cy="4572000"/>
          </a:xfrm>
        </p:spPr>
        <p:txBody>
          <a:bodyPr/>
          <a:lstStyle/>
          <a:p>
            <a:pPr lvl="0" hangingPunct="1">
              <a:buNone/>
            </a:pPr>
            <a:r>
              <a:rPr lang="en-US" sz="3600" u="sng">
                <a:solidFill>
                  <a:srgbClr val="FFFF00"/>
                </a:solidFill>
                <a:latin typeface="Arial"/>
                <a:cs typeface="Arial"/>
              </a:rPr>
              <a:t>Improved Fleet Productivity</a:t>
            </a:r>
          </a:p>
          <a:p>
            <a:pPr lvl="0" hangingPunct="1">
              <a:buNone/>
            </a:pPr>
            <a:endParaRPr lang="en-US" sz="800" u="sng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Less driver time on brake pre-trip inspection</a:t>
            </a:r>
          </a:p>
          <a:p>
            <a:pPr lvl="0" hangingPunct="1">
              <a:buClr>
                <a:srgbClr val="FFFF00"/>
              </a:buClr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Less downtime from out- of- service infractions</a:t>
            </a:r>
          </a:p>
          <a:p>
            <a:pPr lvl="0" hangingPunct="1">
              <a:buClr>
                <a:srgbClr val="FFFF00"/>
              </a:buClr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Reduced PM time spent on foundation brake system</a:t>
            </a:r>
          </a:p>
          <a:p>
            <a:pPr lvl="0" hangingPunct="1">
              <a:buClr>
                <a:srgbClr val="FFFF00"/>
              </a:buClr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Equipment is on the road quicker with less downtime  in shop</a:t>
            </a:r>
          </a:p>
          <a:p>
            <a:pPr lvl="0" hangingPunct="1"/>
            <a:endParaRPr lang="en-US" sz="32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None/>
            </a:pPr>
            <a:endParaRPr lang="en-US" sz="3600" u="sng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4" name="Picture 9" descr="brakesaf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19664" y="5638803"/>
            <a:ext cx="3094036" cy="984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3"/>
          <p:cNvSpPr/>
          <p:nvPr/>
        </p:nvSpPr>
        <p:spPr>
          <a:xfrm>
            <a:off x="8077196" y="5638803"/>
            <a:ext cx="37306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6" name="Picture 7" descr="Spectra logo.tif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7619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US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</a:t>
            </a:r>
            <a:r>
              <a:rPr lang="en-US">
                <a:solidFill>
                  <a:srgbClr val="FF0000"/>
                </a:solidFill>
                <a:latin typeface="Arial" pitchFamily="34"/>
                <a:cs typeface="Arial" pitchFamily="34"/>
              </a:rPr>
              <a:t> Benefits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524003"/>
            <a:ext cx="7772400" cy="4572000"/>
          </a:xfrm>
        </p:spPr>
        <p:txBody>
          <a:bodyPr/>
          <a:lstStyle/>
          <a:p>
            <a:pPr marL="411480" lvl="0" hangingPunct="1">
              <a:lnSpc>
                <a:spcPct val="90000"/>
              </a:lnSpc>
              <a:buNone/>
            </a:pPr>
            <a:r>
              <a:rPr lang="en-US" sz="3300" u="sng">
                <a:solidFill>
                  <a:srgbClr val="FFFF00"/>
                </a:solidFill>
                <a:latin typeface="Arial"/>
                <a:cs typeface="Arial"/>
              </a:rPr>
              <a:t>Improved Fleet Safety</a:t>
            </a:r>
          </a:p>
          <a:p>
            <a:pPr marL="411480" lvl="0" hangingPunct="1">
              <a:lnSpc>
                <a:spcPct val="90000"/>
              </a:lnSpc>
              <a:buClr>
                <a:srgbClr val="FFFF00"/>
              </a:buClr>
              <a:buFont typeface="Wingdings"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Ensure maximum braking capability in normal or emergency situations</a:t>
            </a:r>
          </a:p>
          <a:p>
            <a:pPr marL="411480" lvl="0" hangingPunct="1">
              <a:lnSpc>
                <a:spcPct val="90000"/>
              </a:lnSpc>
              <a:buClr>
                <a:srgbClr val="FFFF00"/>
              </a:buClr>
              <a:buFont typeface="Wingdings"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Eliminate roadside infractions and resulting fines</a:t>
            </a:r>
          </a:p>
          <a:p>
            <a:pPr marL="411480" lvl="0" hangingPunct="1">
              <a:lnSpc>
                <a:spcPct val="90000"/>
              </a:lnSpc>
              <a:buClr>
                <a:srgbClr val="FFFF00"/>
              </a:buClr>
              <a:buFont typeface="Wingdings"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No loss of brake related demerit points</a:t>
            </a:r>
          </a:p>
          <a:p>
            <a:pPr marL="411480" lvl="0" hangingPunct="1">
              <a:lnSpc>
                <a:spcPct val="90000"/>
              </a:lnSpc>
              <a:buClr>
                <a:srgbClr val="FFFF00"/>
              </a:buClr>
              <a:buFont typeface="Wingdings"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Increase operator confidence in safety and reliability of fleet equipment</a:t>
            </a:r>
          </a:p>
          <a:p>
            <a:pPr marL="411480" lvl="0" hangingPunct="1">
              <a:lnSpc>
                <a:spcPct val="90000"/>
              </a:lnSpc>
              <a:buClr>
                <a:srgbClr val="FFFF00"/>
              </a:buClr>
              <a:buFont typeface="Wingdings"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Demonstrate safety commitment to regulatory and inspection agencies</a:t>
            </a:r>
          </a:p>
          <a:p>
            <a:pPr marL="411480" lvl="0" hangingPunct="1">
              <a:lnSpc>
                <a:spcPct val="90000"/>
              </a:lnSpc>
              <a:buFont typeface="Wingdings"/>
            </a:pPr>
            <a:endParaRPr lang="en-US" sz="160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4" name="Picture 14" descr="Inspection Station cr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6996" y="457200"/>
            <a:ext cx="2311402" cy="160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 descr="Spectra logo.tif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CA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CA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 </a:t>
            </a:r>
            <a:r>
              <a:rPr lang="en-CA">
                <a:solidFill>
                  <a:srgbClr val="FF0000"/>
                </a:solidFill>
                <a:latin typeface="Arial" pitchFamily="34"/>
                <a:cs typeface="Arial" pitchFamily="34"/>
              </a:rPr>
              <a:t>Features</a:t>
            </a:r>
            <a:endParaRPr lang="en-US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04796" y="1371600"/>
            <a:ext cx="7239003" cy="4953003"/>
          </a:xfrm>
        </p:spPr>
        <p:txBody>
          <a:bodyPr/>
          <a:lstStyle/>
          <a:p>
            <a:pPr lvl="0" hangingPunct="1">
              <a:buClr>
                <a:srgbClr val="FFFF00"/>
              </a:buClr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Brake stroke status shown at each</a:t>
            </a:r>
          </a:p>
          <a:p>
            <a:pPr lvl="0" hangingPunct="1"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	wheel-end position</a:t>
            </a:r>
          </a:p>
          <a:p>
            <a:pPr lvl="0" hangingPunct="1">
              <a:buClr>
                <a:srgbClr val="FFFF00"/>
              </a:buClr>
            </a:pPr>
            <a:endParaRPr lang="en-US" sz="28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Easy to see pre-measured</a:t>
            </a:r>
          </a:p>
          <a:p>
            <a:pPr lvl="0" hangingPunct="1"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	indicator units 	ensure</a:t>
            </a:r>
          </a:p>
          <a:p>
            <a:pPr lvl="0" hangingPunct="1"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	adjustment accuracy</a:t>
            </a:r>
          </a:p>
          <a:p>
            <a:pPr lvl="0" hangingPunct="1"/>
            <a:endParaRPr lang="en-CA" sz="28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>
              <a:buClr>
                <a:srgbClr val="FFFF00"/>
              </a:buClr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Clevis pin has tooled pointer</a:t>
            </a:r>
          </a:p>
          <a:p>
            <a:pPr lvl="0" hangingPunct="1"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	for permanent visibility  </a:t>
            </a:r>
          </a:p>
          <a:p>
            <a:pPr lvl="0" hangingPunct="1">
              <a:buClr>
                <a:srgbClr val="FFFF00"/>
              </a:buClr>
            </a:pPr>
            <a:endParaRPr lang="en-CA" sz="1800"/>
          </a:p>
          <a:p>
            <a:pPr lvl="0" hangingPunct="1">
              <a:buClr>
                <a:srgbClr val="FFFF00"/>
              </a:buClr>
            </a:pPr>
            <a:endParaRPr lang="en-US" sz="2400" b="1"/>
          </a:p>
        </p:txBody>
      </p:sp>
      <p:sp>
        <p:nvSpPr>
          <p:cNvPr id="4" name="Text Box 6"/>
          <p:cNvSpPr txBox="1"/>
          <p:nvPr/>
        </p:nvSpPr>
        <p:spPr>
          <a:xfrm>
            <a:off x="8458200" y="381003"/>
            <a:ext cx="352428" cy="36671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5" name="Picture 9" descr="brakesaf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7403" y="381003"/>
            <a:ext cx="2571749" cy="817565"/>
          </a:xfrm>
          <a:prstGeom prst="rect">
            <a:avLst/>
          </a:prstGeom>
          <a:noFill/>
          <a:ln>
            <a:noFill/>
          </a:ln>
          <a:effectLst>
            <a:outerShdw dist="241298" dir="11520063" algn="tl">
              <a:srgbClr val="000000">
                <a:alpha val="18000"/>
              </a:srgbClr>
            </a:outerShdw>
          </a:effectLst>
        </p:spPr>
      </p:pic>
      <p:pic>
        <p:nvPicPr>
          <p:cNvPr id="6" name="Picture 5" descr="PU-In Adjustm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10203" y="2514600"/>
            <a:ext cx="3543299" cy="35814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410203" y="5410203"/>
            <a:ext cx="1828800" cy="400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Indicator Unit</a:t>
            </a:r>
          </a:p>
        </p:txBody>
      </p:sp>
      <p:cxnSp>
        <p:nvCxnSpPr>
          <p:cNvPr id="8" name="Straight Arrow Connector 8"/>
          <p:cNvCxnSpPr>
            <a:stCxn id="7" idx="0"/>
          </p:cNvCxnSpPr>
          <p:nvPr/>
        </p:nvCxnSpPr>
        <p:spPr>
          <a:xfrm rot="5400013" flipH="1" flipV="1">
            <a:off x="5981698" y="4686294"/>
            <a:ext cx="1066794" cy="381003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tailEnd type="arrow"/>
          </a:ln>
        </p:spPr>
      </p:cxnSp>
      <p:sp>
        <p:nvSpPr>
          <p:cNvPr id="9" name="TextBox 14"/>
          <p:cNvSpPr txBox="1"/>
          <p:nvPr/>
        </p:nvSpPr>
        <p:spPr>
          <a:xfrm>
            <a:off x="7467603" y="5410203"/>
            <a:ext cx="1447796" cy="400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Clevis Pin</a:t>
            </a:r>
          </a:p>
        </p:txBody>
      </p:sp>
      <p:cxnSp>
        <p:nvCxnSpPr>
          <p:cNvPr id="10" name="Straight Arrow Connector 17"/>
          <p:cNvCxnSpPr>
            <a:stCxn id="9" idx="0"/>
          </p:cNvCxnSpPr>
          <p:nvPr/>
        </p:nvCxnSpPr>
        <p:spPr>
          <a:xfrm rot="16199987" flipV="1">
            <a:off x="7296089" y="4514775"/>
            <a:ext cx="838184" cy="952504"/>
          </a:xfrm>
          <a:prstGeom prst="straightConnector1">
            <a:avLst/>
          </a:prstGeom>
          <a:noFill/>
          <a:ln w="38103">
            <a:solidFill>
              <a:srgbClr val="FF0000"/>
            </a:solidFill>
            <a:prstDash val="solid"/>
            <a:tailEnd type="arrow"/>
          </a:ln>
        </p:spPr>
      </p:cxnSp>
      <p:pic>
        <p:nvPicPr>
          <p:cNvPr id="11" name="Picture 7" descr="Spectra logo.tif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304796" y="6172200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CA">
                <a:solidFill>
                  <a:srgbClr val="FF0000"/>
                </a:solidFill>
                <a:latin typeface="Arial" pitchFamily="34"/>
                <a:cs typeface="Arial" pitchFamily="34"/>
              </a:rPr>
              <a:t>Brake Safe</a:t>
            </a:r>
            <a:r>
              <a:rPr lang="en-CA" baseline="30000">
                <a:solidFill>
                  <a:srgbClr val="FF0000"/>
                </a:solidFill>
                <a:latin typeface="Arial" pitchFamily="34"/>
                <a:cs typeface="Arial" pitchFamily="34"/>
              </a:rPr>
              <a:t>® </a:t>
            </a:r>
            <a:r>
              <a:rPr lang="en-CA">
                <a:solidFill>
                  <a:srgbClr val="FF0000"/>
                </a:solidFill>
                <a:latin typeface="Arial" pitchFamily="34"/>
                <a:cs typeface="Arial" pitchFamily="34"/>
              </a:rPr>
              <a:t>Features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524003"/>
            <a:ext cx="7772400" cy="4572000"/>
          </a:xfrm>
        </p:spPr>
        <p:txBody>
          <a:bodyPr/>
          <a:lstStyle/>
          <a:p>
            <a:pPr lvl="0" hangingPunct="1">
              <a:buClr>
                <a:srgbClr val="FFFF00"/>
              </a:buClr>
              <a:buChar char="§"/>
            </a:pPr>
            <a:r>
              <a:rPr lang="en-US" sz="3200">
                <a:solidFill>
                  <a:srgbClr val="FFFF00"/>
                </a:solidFill>
                <a:latin typeface="Arial"/>
                <a:cs typeface="Arial"/>
              </a:rPr>
              <a:t>Brackets &amp; Indicator units are fabricated in “one piece” for superior strength</a:t>
            </a:r>
          </a:p>
          <a:p>
            <a:pPr lvl="0" hangingPunct="1">
              <a:buClr>
                <a:srgbClr val="FFFF00"/>
              </a:buClr>
            </a:pPr>
            <a:r>
              <a:rPr lang="en-US" sz="3200">
                <a:solidFill>
                  <a:srgbClr val="FFFF00"/>
                </a:solidFill>
                <a:latin typeface="Arial"/>
                <a:cs typeface="Arial"/>
              </a:rPr>
              <a:t>High quality steel fabrication with corrosion resistant zinc plating for extended operational life</a:t>
            </a:r>
          </a:p>
          <a:p>
            <a:pPr lvl="0" hangingPunct="1">
              <a:buNone/>
            </a:pPr>
            <a:endParaRPr lang="en-US" sz="3200">
              <a:solidFill>
                <a:srgbClr val="FFFF00"/>
              </a:solidFill>
              <a:latin typeface="Arial"/>
              <a:cs typeface="Arial"/>
            </a:endParaRPr>
          </a:p>
          <a:p>
            <a:pPr lvl="0" hangingPunct="1"/>
            <a:endParaRPr lang="en-US" sz="320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4" name="Picture 9" descr="brakesaf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7403" y="381003"/>
            <a:ext cx="2571749" cy="8175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/>
          <p:cNvSpPr/>
          <p:nvPr/>
        </p:nvSpPr>
        <p:spPr>
          <a:xfrm>
            <a:off x="8458200" y="381003"/>
            <a:ext cx="373066" cy="4000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®</a:t>
            </a:r>
          </a:p>
        </p:txBody>
      </p:sp>
      <p:pic>
        <p:nvPicPr>
          <p:cNvPr id="6" name="Picture 8" descr="PU bracket &amp; G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8600" y="5029200"/>
            <a:ext cx="2725734" cy="139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TL Bracket &amp; GP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47996" y="5029200"/>
            <a:ext cx="5908679" cy="13652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/>
          <p:nvPr/>
        </p:nvSpPr>
        <p:spPr>
          <a:xfrm>
            <a:off x="228600" y="4800600"/>
            <a:ext cx="8762996" cy="400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0000"/>
                </a:solidFill>
                <a:uFillTx/>
                <a:latin typeface="Arial"/>
                <a:ea typeface=""/>
                <a:cs typeface="Arial"/>
              </a:rPr>
              <a:t>      Steel Fabrication	    Zinc Plating 	      “One piece” indicator unit</a:t>
            </a:r>
          </a:p>
        </p:txBody>
      </p:sp>
      <p:cxnSp>
        <p:nvCxnSpPr>
          <p:cNvPr id="9" name="Straight Arrow Connector 12"/>
          <p:cNvCxnSpPr/>
          <p:nvPr/>
        </p:nvCxnSpPr>
        <p:spPr>
          <a:xfrm rot="5400013">
            <a:off x="1789004" y="5448251"/>
            <a:ext cx="534988" cy="160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Straight Arrow Connector 15"/>
          <p:cNvCxnSpPr/>
          <p:nvPr/>
        </p:nvCxnSpPr>
        <p:spPr>
          <a:xfrm rot="5400013">
            <a:off x="3848097" y="5448296"/>
            <a:ext cx="533407" cy="3183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1" name="Straight Arrow Connector 17"/>
          <p:cNvCxnSpPr/>
          <p:nvPr/>
        </p:nvCxnSpPr>
        <p:spPr>
          <a:xfrm>
            <a:off x="7391396" y="5181603"/>
            <a:ext cx="685800" cy="380993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  <a:tailEnd type="arrow"/>
          </a:ln>
        </p:spPr>
      </p:cxnSp>
      <p:pic>
        <p:nvPicPr>
          <p:cNvPr id="12" name="Picture 7" descr="Spectra logo.tif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7848596" y="6324603"/>
            <a:ext cx="914400" cy="320040"/>
          </a:xfrm>
          <a:prstGeom prst="rect">
            <a:avLst/>
          </a:prstGeom>
          <a:noFill/>
          <a:ln w="34920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2986</TotalTime>
  <Words>773</Words>
  <Application>Microsoft Office PowerPoint</Application>
  <PresentationFormat>On-screen Show (4:3)</PresentationFormat>
  <Paragraphs>195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Introducing Brake Safe® …. The Visual  Brake Stroke Indicator System</vt:lpstr>
      <vt:lpstr>Brake Safe® is a visual brake stroke indicator that  shows brake stroke status without the need to crawl under the equipment.  </vt:lpstr>
      <vt:lpstr>Brake Safe® eliminates the number one fleet brake problem: OUT-OF-ADJUSTMENT BRAKES   </vt:lpstr>
      <vt:lpstr>The Importance of Brake Adjustment</vt:lpstr>
      <vt:lpstr>Brake Safe® Benefits</vt:lpstr>
      <vt:lpstr>Brake Safe® Benefits</vt:lpstr>
      <vt:lpstr>Brake Safe® Benefits</vt:lpstr>
      <vt:lpstr>Brake Safe® Features</vt:lpstr>
      <vt:lpstr>Brake Safe® Features</vt:lpstr>
      <vt:lpstr>Brake Safe® Features</vt:lpstr>
      <vt:lpstr>Brake Safe® Features</vt:lpstr>
      <vt:lpstr>Brake Safe® Features</vt:lpstr>
      <vt:lpstr>How Does Brake Safe®   Work? </vt:lpstr>
      <vt:lpstr>How Does Brake Safe®  Work?</vt:lpstr>
      <vt:lpstr>How Does Brake Safe®  Work?</vt:lpstr>
      <vt:lpstr>How Does Brake Safe®  Work?</vt:lpstr>
      <vt:lpstr>How Does Brake Safe®  Work? </vt:lpstr>
      <vt:lpstr>Brake Safe® will save your fleet time and money!</vt:lpstr>
      <vt:lpstr>Brake Safe® Product Line </vt:lpstr>
      <vt:lpstr>Equip your fleet with Brake Safe® today!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Mike</cp:lastModifiedBy>
  <cp:revision>268</cp:revision>
  <cp:lastPrinted>2013-11-11T15:50:40Z</cp:lastPrinted>
  <dcterms:created xsi:type="dcterms:W3CDTF">2007-10-12T17:02:16Z</dcterms:created>
  <dcterms:modified xsi:type="dcterms:W3CDTF">2014-04-21T18:33:36Z</dcterms:modified>
</cp:coreProperties>
</file>