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70" r:id="rId2"/>
    <p:sldId id="269" r:id="rId3"/>
    <p:sldId id="288" r:id="rId4"/>
    <p:sldId id="256" r:id="rId5"/>
    <p:sldId id="257" r:id="rId6"/>
    <p:sldId id="258" r:id="rId7"/>
    <p:sldId id="259" r:id="rId8"/>
    <p:sldId id="260" r:id="rId9"/>
    <p:sldId id="261" r:id="rId10"/>
    <p:sldId id="283" r:id="rId11"/>
    <p:sldId id="262" r:id="rId12"/>
    <p:sldId id="263" r:id="rId13"/>
    <p:sldId id="264" r:id="rId14"/>
    <p:sldId id="265" r:id="rId15"/>
    <p:sldId id="266" r:id="rId16"/>
    <p:sldId id="267" r:id="rId17"/>
    <p:sldId id="276" r:id="rId18"/>
    <p:sldId id="277" r:id="rId19"/>
    <p:sldId id="278" r:id="rId20"/>
    <p:sldId id="271" r:id="rId21"/>
    <p:sldId id="272" r:id="rId22"/>
    <p:sldId id="273" r:id="rId23"/>
    <p:sldId id="274" r:id="rId24"/>
    <p:sldId id="275" r:id="rId25"/>
    <p:sldId id="279" r:id="rId26"/>
    <p:sldId id="280" r:id="rId27"/>
    <p:sldId id="281" r:id="rId28"/>
    <p:sldId id="289" r:id="rId29"/>
    <p:sldId id="282" r:id="rId30"/>
    <p:sldId id="284" r:id="rId31"/>
    <p:sldId id="285" r:id="rId32"/>
    <p:sldId id="286" r:id="rId33"/>
    <p:sldId id="287" r:id="rId34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7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7000" y="0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CEEDD-7186-4847-A9D7-B7D7B9AA06A2}" type="datetimeFigureOut">
              <a:rPr lang="en-CA" smtClean="0"/>
              <a:t>04/05/2015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387850"/>
            <a:ext cx="5559425" cy="4156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7000" y="8772525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22B06E-8D48-4772-9DC3-7C90751A980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5071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B06E-8D48-4772-9DC3-7C90751A980C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2713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9BAC3-E898-4D16-A9EB-BF1A94260A0D}" type="datetimeFigureOut">
              <a:rPr lang="en-CA" smtClean="0"/>
              <a:t>04/05/2015</a:t>
            </a:fld>
            <a:endParaRPr lang="en-CA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2704-1474-4B56-A391-D553DAF24889}" type="slidenum">
              <a:rPr lang="en-CA" smtClean="0"/>
              <a:t>‹#›</a:t>
            </a:fld>
            <a:endParaRPr lang="en-CA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9BAC3-E898-4D16-A9EB-BF1A94260A0D}" type="datetimeFigureOut">
              <a:rPr lang="en-CA" smtClean="0"/>
              <a:t>04/05/2015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2704-1474-4B56-A391-D553DAF2488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9BAC3-E898-4D16-A9EB-BF1A94260A0D}" type="datetimeFigureOut">
              <a:rPr lang="en-CA" smtClean="0"/>
              <a:t>04/05/2015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2704-1474-4B56-A391-D553DAF2488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9BAC3-E898-4D16-A9EB-BF1A94260A0D}" type="datetimeFigureOut">
              <a:rPr lang="en-CA" smtClean="0"/>
              <a:t>04/05/2015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2704-1474-4B56-A391-D553DAF2488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9BAC3-E898-4D16-A9EB-BF1A94260A0D}" type="datetimeFigureOut">
              <a:rPr lang="en-CA" smtClean="0"/>
              <a:t>04/05/2015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6232704-1474-4B56-A391-D553DAF24889}" type="slidenum">
              <a:rPr lang="en-CA" smtClean="0"/>
              <a:t>‹#›</a:t>
            </a:fld>
            <a:endParaRPr lang="en-C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9BAC3-E898-4D16-A9EB-BF1A94260A0D}" type="datetimeFigureOut">
              <a:rPr lang="en-CA" smtClean="0"/>
              <a:t>04/05/2015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2704-1474-4B56-A391-D553DAF2488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9BAC3-E898-4D16-A9EB-BF1A94260A0D}" type="datetimeFigureOut">
              <a:rPr lang="en-CA" smtClean="0"/>
              <a:t>04/05/2015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2704-1474-4B56-A391-D553DAF2488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9BAC3-E898-4D16-A9EB-BF1A94260A0D}" type="datetimeFigureOut">
              <a:rPr lang="en-CA" smtClean="0"/>
              <a:t>04/05/2015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2704-1474-4B56-A391-D553DAF2488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9BAC3-E898-4D16-A9EB-BF1A94260A0D}" type="datetimeFigureOut">
              <a:rPr lang="en-CA" smtClean="0"/>
              <a:t>04/05/2015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2704-1474-4B56-A391-D553DAF2488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9BAC3-E898-4D16-A9EB-BF1A94260A0D}" type="datetimeFigureOut">
              <a:rPr lang="en-CA" smtClean="0"/>
              <a:t>04/05/2015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2704-1474-4B56-A391-D553DAF2488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9BAC3-E898-4D16-A9EB-BF1A94260A0D}" type="datetimeFigureOut">
              <a:rPr lang="en-CA" smtClean="0"/>
              <a:t>04/05/2015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2704-1474-4B56-A391-D553DAF2488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929BAC3-E898-4D16-A9EB-BF1A94260A0D}" type="datetimeFigureOut">
              <a:rPr lang="en-CA" smtClean="0"/>
              <a:t>04/05/2015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6232704-1474-4B56-A391-D553DAF24889}" type="slidenum">
              <a:rPr lang="en-CA" smtClean="0"/>
              <a:t>‹#›</a:t>
            </a:fld>
            <a:endParaRPr lang="en-C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879" y="2091942"/>
            <a:ext cx="355441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2920237" cy="2188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790" y="4725144"/>
            <a:ext cx="2994025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4941168"/>
            <a:ext cx="604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b="1" dirty="0" smtClean="0">
                <a:ln>
                  <a:solidFill>
                    <a:schemeClr val="bg1"/>
                  </a:solidFill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MAINTENANCE APPLICATIONS </a:t>
            </a:r>
            <a:endParaRPr lang="en-CA" sz="2800" b="1" dirty="0" smtClean="0">
              <a:ln>
                <a:solidFill>
                  <a:schemeClr val="bg1"/>
                </a:solidFill>
              </a:ln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CA" sz="2800" b="1" dirty="0" smtClean="0">
                <a:ln>
                  <a:solidFill>
                    <a:schemeClr val="bg1"/>
                  </a:solidFill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</a:t>
            </a:r>
            <a:r>
              <a:rPr lang="en-CA" sz="2800" b="1" dirty="0" smtClean="0">
                <a:ln>
                  <a:solidFill>
                    <a:schemeClr val="bg1"/>
                  </a:solidFill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TRANSIT VEHICLES</a:t>
            </a:r>
            <a:endParaRPr lang="en-CA" sz="2800" b="1" dirty="0">
              <a:ln>
                <a:solidFill>
                  <a:schemeClr val="bg1"/>
                </a:solidFill>
              </a:ln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5536" y="260648"/>
            <a:ext cx="8280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44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TERMIN-8R®</a:t>
            </a:r>
            <a:r>
              <a:rPr lang="en-CA" sz="24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CA" sz="24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CA" sz="3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Anti-Corrosion Spray Lubricant</a:t>
            </a:r>
            <a:endParaRPr lang="en-CA" sz="3600" dirty="0"/>
          </a:p>
        </p:txBody>
      </p:sp>
    </p:spTree>
    <p:extLst>
      <p:ext uri="{BB962C8B-B14F-4D97-AF65-F5344CB8AC3E}">
        <p14:creationId xmlns:p14="http://schemas.microsoft.com/office/powerpoint/2010/main" val="1120784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1143000"/>
          </a:xfrm>
        </p:spPr>
        <p:txBody>
          <a:bodyPr>
            <a:normAutofit fontScale="90000"/>
          </a:bodyPr>
          <a:lstStyle/>
          <a:p>
            <a:r>
              <a:rPr lang="en-CA" sz="4000" dirty="0" smtClean="0">
                <a:solidFill>
                  <a:srgbClr val="C00000"/>
                </a:solidFill>
              </a:rPr>
              <a:t>1. MAIN </a:t>
            </a:r>
            <a:r>
              <a:rPr lang="en-CA" sz="4000" dirty="0">
                <a:solidFill>
                  <a:srgbClr val="C00000"/>
                </a:solidFill>
              </a:rPr>
              <a:t>ELECTRICAL CONTROL BOX</a:t>
            </a:r>
            <a:br>
              <a:rPr lang="en-CA" sz="4000" dirty="0">
                <a:solidFill>
                  <a:srgbClr val="C00000"/>
                </a:solidFill>
              </a:rPr>
            </a:br>
            <a:r>
              <a:rPr lang="en-CA" sz="800" dirty="0">
                <a:solidFill>
                  <a:srgbClr val="C00000"/>
                </a:solidFill>
                <a:latin typeface="Arial Narrow" panose="020B0606020202030204" pitchFamily="34" charset="0"/>
              </a:rPr>
              <a:t/>
            </a:r>
            <a:br>
              <a:rPr lang="en-CA" sz="800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en-CA" sz="29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Lubricate, Clean and Protect Electrical Components</a:t>
            </a:r>
            <a:endParaRPr lang="en-CA" sz="2900" dirty="0"/>
          </a:p>
        </p:txBody>
      </p:sp>
      <p:sp>
        <p:nvSpPr>
          <p:cNvPr id="8" name="TextBox 7"/>
          <p:cNvSpPr txBox="1"/>
          <p:nvPr/>
        </p:nvSpPr>
        <p:spPr>
          <a:xfrm>
            <a:off x="6012160" y="2132856"/>
            <a:ext cx="31680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 smtClean="0"/>
              <a:t> 1.</a:t>
            </a:r>
            <a:r>
              <a:rPr lang="en-CA" sz="2800" b="1" dirty="0"/>
              <a:t> </a:t>
            </a:r>
            <a:r>
              <a:rPr lang="en-CA" sz="2600" b="1" dirty="0" smtClean="0">
                <a:solidFill>
                  <a:schemeClr val="bg1"/>
                </a:solidFill>
              </a:rPr>
              <a:t>Brake “Pull    Away” Pressure</a:t>
            </a:r>
          </a:p>
          <a:p>
            <a:r>
              <a:rPr lang="en-CA" sz="2600" b="1" dirty="0">
                <a:solidFill>
                  <a:schemeClr val="bg1"/>
                </a:solidFill>
              </a:rPr>
              <a:t> </a:t>
            </a:r>
            <a:r>
              <a:rPr lang="en-CA" sz="2600" b="1" dirty="0" smtClean="0">
                <a:solidFill>
                  <a:schemeClr val="bg1"/>
                </a:solidFill>
              </a:rPr>
              <a:t>Switch &amp; Electrical  Connections</a:t>
            </a:r>
            <a:endParaRPr lang="en-CA" sz="2600" b="1" dirty="0">
              <a:solidFill>
                <a:schemeClr val="bg1"/>
              </a:solidFill>
            </a:endParaRPr>
          </a:p>
        </p:txBody>
      </p:sp>
      <p:pic>
        <p:nvPicPr>
          <p:cNvPr id="512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72876"/>
            <a:ext cx="5567296" cy="417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5805264"/>
            <a:ext cx="8424936" cy="79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Make </a:t>
            </a:r>
            <a:r>
              <a:rPr lang="en-CA" dirty="0"/>
              <a:t>sure you treat the </a:t>
            </a:r>
            <a:r>
              <a:rPr lang="en-CA" b="1" dirty="0"/>
              <a:t>Brake “Pull Away” Switch</a:t>
            </a:r>
            <a:r>
              <a:rPr lang="en-CA" dirty="0"/>
              <a:t> and the corresponding </a:t>
            </a:r>
            <a:r>
              <a:rPr lang="en-CA" b="1" dirty="0"/>
              <a:t>Electrical Connections.</a:t>
            </a: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93919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rmAutofit fontScale="90000"/>
          </a:bodyPr>
          <a:lstStyle/>
          <a:p>
            <a:r>
              <a:rPr lang="en-CA" sz="4000" dirty="0" smtClean="0">
                <a:solidFill>
                  <a:srgbClr val="C00000"/>
                </a:solidFill>
              </a:rPr>
              <a:t>2. Front Door Operation Overhead Panel </a:t>
            </a:r>
            <a:r>
              <a:rPr lang="en-CA" sz="2900" dirty="0" smtClean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Lubricate</a:t>
            </a:r>
            <a:r>
              <a:rPr lang="en-CA" sz="29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, Clean and Protect Electrical </a:t>
            </a:r>
            <a:r>
              <a:rPr lang="en-CA" sz="2900" dirty="0" smtClean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&amp; Mechanical Components</a:t>
            </a:r>
            <a:endParaRPr lang="en-CA" sz="29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59624" y="1700808"/>
            <a:ext cx="3384376" cy="3780000"/>
          </a:xfrm>
        </p:spPr>
        <p:txBody>
          <a:bodyPr>
            <a:normAutofit fontScale="92500" lnSpcReduction="20000"/>
          </a:bodyPr>
          <a:lstStyle/>
          <a:p>
            <a:pPr marL="137160" indent="0">
              <a:buSzPct val="100000"/>
              <a:buNone/>
            </a:pPr>
            <a:endParaRPr lang="en-CA" dirty="0"/>
          </a:p>
          <a:p>
            <a:pPr marL="651510" indent="-514350">
              <a:buSzPct val="100000"/>
              <a:buFont typeface="+mj-lt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Solenoids</a:t>
            </a:r>
          </a:p>
          <a:p>
            <a:pPr marL="651510" indent="-514350">
              <a:buSzPct val="100000"/>
              <a:buFont typeface="+mj-lt"/>
              <a:buAutoNum type="arabicPeriod"/>
            </a:pPr>
            <a:endParaRPr lang="en-CA" b="1" dirty="0">
              <a:solidFill>
                <a:schemeClr val="bg1"/>
              </a:solidFill>
            </a:endParaRPr>
          </a:p>
          <a:p>
            <a:pPr marL="651510" indent="-514350">
              <a:buSzPct val="100000"/>
              <a:buFont typeface="+mj-lt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Plug Connectors</a:t>
            </a:r>
          </a:p>
          <a:p>
            <a:pPr marL="651510" indent="-514350">
              <a:buFont typeface="+mj-lt"/>
              <a:buAutoNum type="arabicPeriod"/>
            </a:pPr>
            <a:endParaRPr lang="en-CA" b="1" dirty="0">
              <a:solidFill>
                <a:schemeClr val="bg1"/>
              </a:solidFill>
            </a:endParaRPr>
          </a:p>
          <a:p>
            <a:pPr marL="651510" indent="-514350">
              <a:buSzPct val="100000"/>
              <a:buFont typeface="+mj-lt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Panel Arm &amp;           </a:t>
            </a:r>
            <a:r>
              <a:rPr lang="en-CA" b="1" spc="-300" dirty="0" smtClean="0">
                <a:solidFill>
                  <a:schemeClr val="bg1"/>
                </a:solidFill>
              </a:rPr>
              <a:t>         </a:t>
            </a:r>
            <a:r>
              <a:rPr lang="en-CA" b="1" dirty="0" smtClean="0">
                <a:solidFill>
                  <a:schemeClr val="bg1"/>
                </a:solidFill>
              </a:rPr>
              <a:t>Slider</a:t>
            </a:r>
          </a:p>
          <a:p>
            <a:pPr marL="651510" indent="-514350">
              <a:buFont typeface="+mj-lt"/>
              <a:buAutoNum type="arabicPeriod"/>
            </a:pPr>
            <a:endParaRPr lang="en-CA" b="1" dirty="0" smtClean="0">
              <a:solidFill>
                <a:schemeClr val="bg1"/>
              </a:solidFill>
            </a:endParaRPr>
          </a:p>
          <a:p>
            <a:pPr marL="651510" indent="-514350">
              <a:buSzPct val="100000"/>
              <a:buFont typeface="+mj-lt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Surfaces, Arms &amp;  Pivots    </a:t>
            </a:r>
          </a:p>
          <a:p>
            <a:pPr marL="651510" indent="-514350">
              <a:buAutoNum type="arabicPeriod"/>
            </a:pPr>
            <a:endParaRPr lang="en-CA" dirty="0"/>
          </a:p>
        </p:txBody>
      </p:sp>
      <p:pic>
        <p:nvPicPr>
          <p:cNvPr id="1026" name="Picture 2" descr="C:\Users\Owner\Documents\TTC\T-8R transit Bus Applications\IMG_0826 text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5664861" cy="424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5733256"/>
            <a:ext cx="8640960" cy="100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en-CA" dirty="0">
                <a:latin typeface="Calibri"/>
                <a:ea typeface="Calibri"/>
                <a:cs typeface="Times New Roman"/>
              </a:rPr>
              <a:t>Spray </a:t>
            </a:r>
            <a:r>
              <a:rPr lang="en-CA" b="1" dirty="0">
                <a:latin typeface="Calibri"/>
                <a:ea typeface="Calibri"/>
                <a:cs typeface="Times New Roman"/>
              </a:rPr>
              <a:t>Termin-8R</a:t>
            </a:r>
            <a:r>
              <a:rPr lang="en-CA" dirty="0">
                <a:latin typeface="Calibri"/>
                <a:ea typeface="Calibri"/>
                <a:cs typeface="Times New Roman"/>
              </a:rPr>
              <a:t> liberally on all </a:t>
            </a:r>
            <a:r>
              <a:rPr lang="en-CA" b="1" dirty="0" smtClean="0">
                <a:latin typeface="Calibri"/>
                <a:ea typeface="Calibri"/>
                <a:cs typeface="Times New Roman"/>
              </a:rPr>
              <a:t>Solenoids;</a:t>
            </a:r>
            <a:r>
              <a:rPr lang="en-CA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en-CA" b="1" dirty="0">
                <a:latin typeface="Calibri"/>
                <a:ea typeface="Calibri"/>
                <a:cs typeface="Times New Roman"/>
              </a:rPr>
              <a:t>Plug </a:t>
            </a:r>
            <a:r>
              <a:rPr lang="en-CA" b="1" dirty="0" smtClean="0">
                <a:latin typeface="Calibri"/>
                <a:ea typeface="Calibri"/>
                <a:cs typeface="Times New Roman"/>
              </a:rPr>
              <a:t>Connectors;</a:t>
            </a:r>
            <a:r>
              <a:rPr lang="en-CA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en-CA" dirty="0">
                <a:latin typeface="Calibri"/>
                <a:ea typeface="Calibri"/>
                <a:cs typeface="Times New Roman"/>
              </a:rPr>
              <a:t>and the </a:t>
            </a:r>
            <a:r>
              <a:rPr lang="en-CA" b="1" dirty="0">
                <a:latin typeface="Calibri"/>
                <a:ea typeface="Calibri"/>
                <a:cs typeface="Times New Roman"/>
              </a:rPr>
              <a:t>Panel Support Arm and Slider</a:t>
            </a:r>
            <a:r>
              <a:rPr lang="en-CA" dirty="0">
                <a:latin typeface="Calibri"/>
                <a:ea typeface="Calibri"/>
                <a:cs typeface="Times New Roman"/>
              </a:rPr>
              <a:t>. Pay careful attention to any </a:t>
            </a:r>
            <a:r>
              <a:rPr lang="en-CA" b="1" dirty="0">
                <a:latin typeface="Calibri"/>
                <a:ea typeface="Calibri"/>
                <a:cs typeface="Times New Roman"/>
              </a:rPr>
              <a:t>Surfaces, Arms and Pivots</a:t>
            </a:r>
            <a:r>
              <a:rPr lang="en-CA" dirty="0">
                <a:latin typeface="Calibri"/>
                <a:ea typeface="Calibri"/>
                <a:cs typeface="Times New Roman"/>
              </a:rPr>
              <a:t> that are prone to corrosion from moisture and condensation.</a:t>
            </a:r>
            <a:endParaRPr lang="en-CA" sz="1400" dirty="0">
              <a:latin typeface="Calibri"/>
              <a:ea typeface="Calibri"/>
              <a:cs typeface="Times New Roman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5498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64488" cy="1143000"/>
          </a:xfrm>
        </p:spPr>
        <p:txBody>
          <a:bodyPr>
            <a:normAutofit fontScale="90000"/>
          </a:bodyPr>
          <a:lstStyle/>
          <a:p>
            <a:r>
              <a:rPr lang="en-CA" sz="4000" dirty="0" smtClean="0">
                <a:solidFill>
                  <a:srgbClr val="C00000"/>
                </a:solidFill>
              </a:rPr>
              <a:t>2. Front </a:t>
            </a:r>
            <a:r>
              <a:rPr lang="en-CA" sz="4000" dirty="0">
                <a:solidFill>
                  <a:srgbClr val="C00000"/>
                </a:solidFill>
              </a:rPr>
              <a:t>Door Operation Overhead Panel </a:t>
            </a:r>
            <a:r>
              <a:rPr lang="en-CA" sz="29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Lubricate, Clean and Protect Electrical &amp; Mechanical Components</a:t>
            </a:r>
            <a:endParaRPr lang="en-CA" sz="29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24128" y="1988840"/>
            <a:ext cx="3275856" cy="4525963"/>
          </a:xfrm>
        </p:spPr>
        <p:txBody>
          <a:bodyPr/>
          <a:lstStyle/>
          <a:p>
            <a:pPr marL="137160" indent="0">
              <a:buNone/>
            </a:pPr>
            <a:endParaRPr lang="en-CA" dirty="0" smtClean="0"/>
          </a:p>
          <a:p>
            <a:pPr marL="651510" indent="-514350">
              <a:buSzPct val="100000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Air Control Door Motor</a:t>
            </a:r>
          </a:p>
          <a:p>
            <a:pPr marL="651510" indent="-514350">
              <a:buAutoNum type="arabicPeriod"/>
            </a:pPr>
            <a:endParaRPr lang="en-CA" dirty="0"/>
          </a:p>
          <a:p>
            <a:pPr marL="651510" indent="-514350">
              <a:buSzPct val="100000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Micro-switches</a:t>
            </a:r>
          </a:p>
          <a:p>
            <a:pPr marL="651510" indent="-514350">
              <a:buAutoNum type="arabicPeriod"/>
            </a:pPr>
            <a:endParaRPr lang="en-CA" dirty="0"/>
          </a:p>
          <a:p>
            <a:pPr marL="651510" indent="-514350">
              <a:buSzPct val="100000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Fasteners, Arms &amp; Pivots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Owner\Documents\TTC\T-8R transit Bus Applications\IMG_0827 text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5568618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5949280"/>
            <a:ext cx="8640960" cy="75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Lubricate and protect the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Air Control Door </a:t>
            </a:r>
            <a:r>
              <a:rPr lang="en-CA" b="1" dirty="0" smtClean="0">
                <a:latin typeface="Book Antiqua" panose="02040602050305030304" pitchFamily="18" charset="0"/>
                <a:ea typeface="Calibri"/>
                <a:cs typeface="Times New Roman"/>
              </a:rPr>
              <a:t>Motor; </a:t>
            </a:r>
            <a:r>
              <a:rPr lang="en-CA" dirty="0" smtClean="0">
                <a:latin typeface="Book Antiqua" panose="02040602050305030304" pitchFamily="18" charset="0"/>
                <a:ea typeface="Calibri"/>
                <a:cs typeface="Times New Roman"/>
              </a:rPr>
              <a:t>any </a:t>
            </a:r>
            <a:r>
              <a:rPr lang="en-CA" b="1" dirty="0" smtClean="0">
                <a:latin typeface="Book Antiqua" panose="02040602050305030304" pitchFamily="18" charset="0"/>
                <a:ea typeface="Calibri"/>
                <a:cs typeface="Times New Roman"/>
              </a:rPr>
              <a:t>Micro-switches;</a:t>
            </a:r>
            <a:r>
              <a:rPr lang="en-CA" dirty="0" smtClean="0">
                <a:latin typeface="Book Antiqua" panose="02040602050305030304" pitchFamily="18" charset="0"/>
                <a:ea typeface="Calibri"/>
                <a:cs typeface="Times New Roman"/>
              </a:rPr>
              <a:t> 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and again all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Fasteners, Arms and Pivots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.</a:t>
            </a:r>
            <a:endParaRPr lang="en-CA" sz="1400" dirty="0">
              <a:latin typeface="Book Antiqua" panose="02040602050305030304" pitchFamily="18" charset="0"/>
              <a:ea typeface="Calibri"/>
              <a:cs typeface="Times New Roman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43132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en-CA" sz="4000" dirty="0" smtClean="0">
                <a:solidFill>
                  <a:srgbClr val="C00000"/>
                </a:solidFill>
              </a:rPr>
              <a:t>3. Rear </a:t>
            </a:r>
            <a:r>
              <a:rPr lang="en-CA" sz="4000" dirty="0">
                <a:solidFill>
                  <a:srgbClr val="C00000"/>
                </a:solidFill>
              </a:rPr>
              <a:t>Door Operation Overhead Panel </a:t>
            </a:r>
            <a:r>
              <a:rPr lang="en-CA" sz="29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Lubricate, Clean and Protect Electrical &amp; Mechanical Components</a:t>
            </a:r>
            <a:endParaRPr lang="en-CA" sz="29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80112" y="1700808"/>
            <a:ext cx="3563888" cy="3888000"/>
          </a:xfrm>
        </p:spPr>
        <p:txBody>
          <a:bodyPr>
            <a:normAutofit fontScale="92500" lnSpcReduction="20000"/>
          </a:bodyPr>
          <a:lstStyle/>
          <a:p>
            <a:endParaRPr lang="en-CA" dirty="0" smtClean="0"/>
          </a:p>
          <a:p>
            <a:pPr marL="651510" indent="-514350">
              <a:buSzPct val="100000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Pins &amp; Pivots</a:t>
            </a:r>
          </a:p>
          <a:p>
            <a:pPr marL="651510" indent="-514350">
              <a:buAutoNum type="arabicPeriod"/>
            </a:pPr>
            <a:endParaRPr lang="en-CA" dirty="0"/>
          </a:p>
          <a:p>
            <a:pPr marL="651510" indent="-514350">
              <a:buSzPct val="100000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Door Springs</a:t>
            </a:r>
          </a:p>
          <a:p>
            <a:pPr marL="651510" indent="-514350">
              <a:buAutoNum type="arabicPeriod"/>
            </a:pPr>
            <a:endParaRPr lang="en-CA" dirty="0"/>
          </a:p>
          <a:p>
            <a:pPr marL="651510" indent="-514350">
              <a:buSzPct val="100000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Threaded Valves &amp; Fasteners</a:t>
            </a:r>
          </a:p>
          <a:p>
            <a:pPr marL="651510" indent="-514350">
              <a:buAutoNum type="arabicPeriod"/>
            </a:pPr>
            <a:endParaRPr lang="en-CA" dirty="0"/>
          </a:p>
          <a:p>
            <a:pPr marL="651510" indent="-514350">
              <a:buSzPct val="100000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Door Closer Switches (Sensitive Edge)</a:t>
            </a:r>
          </a:p>
          <a:p>
            <a:pPr marL="651510" indent="-514350">
              <a:buAutoNum type="arabicPeriod"/>
            </a:pPr>
            <a:endParaRPr lang="en-CA" dirty="0"/>
          </a:p>
          <a:p>
            <a:pPr marL="651510" indent="-514350">
              <a:buAutoNum type="arabicPeriod"/>
            </a:pPr>
            <a:endParaRPr lang="en-CA" dirty="0"/>
          </a:p>
        </p:txBody>
      </p:sp>
      <p:pic>
        <p:nvPicPr>
          <p:cNvPr id="4098" name="Picture 2" descr="C:\Users\Owner\Documents\TTC\T-8R transit Bus Applications\IMG_0831 text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547260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2817" y="5589240"/>
            <a:ext cx="8640960" cy="108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As with the front door service, lubricate all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Pins and Pivots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 to ensure unrestricted </a:t>
            </a:r>
            <a:r>
              <a:rPr lang="en-CA" dirty="0" smtClean="0">
                <a:latin typeface="Book Antiqua" panose="02040602050305030304" pitchFamily="18" charset="0"/>
                <a:ea typeface="Calibri"/>
                <a:cs typeface="Times New Roman"/>
              </a:rPr>
              <a:t>motion; Spray 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the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Door </a:t>
            </a:r>
            <a:r>
              <a:rPr lang="en-CA" b="1" dirty="0" smtClean="0">
                <a:latin typeface="Book Antiqua" panose="02040602050305030304" pitchFamily="18" charset="0"/>
                <a:ea typeface="Calibri"/>
                <a:cs typeface="Times New Roman"/>
              </a:rPr>
              <a:t>Springs; Threaded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Valves and </a:t>
            </a:r>
            <a:r>
              <a:rPr lang="en-CA" b="1" dirty="0" smtClean="0">
                <a:latin typeface="Book Antiqua" panose="02040602050305030304" pitchFamily="18" charset="0"/>
                <a:ea typeface="Calibri"/>
                <a:cs typeface="Times New Roman"/>
              </a:rPr>
              <a:t>Fasteners;</a:t>
            </a:r>
            <a:r>
              <a:rPr lang="en-CA" dirty="0" smtClean="0">
                <a:latin typeface="Book Antiqua" panose="02040602050305030304" pitchFamily="18" charset="0"/>
                <a:ea typeface="Calibri"/>
                <a:cs typeface="Times New Roman"/>
              </a:rPr>
              <a:t> 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and the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Door Closer, Sensitive Edge Switch.</a:t>
            </a:r>
            <a:endParaRPr lang="en-CA" sz="1400" dirty="0">
              <a:latin typeface="Book Antiqua" panose="02040602050305030304" pitchFamily="18" charset="0"/>
              <a:ea typeface="Calibri"/>
              <a:cs typeface="Times New Roman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17173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892480" cy="1143000"/>
          </a:xfrm>
        </p:spPr>
        <p:txBody>
          <a:bodyPr>
            <a:normAutofit fontScale="90000"/>
          </a:bodyPr>
          <a:lstStyle/>
          <a:p>
            <a:r>
              <a:rPr lang="en-CA" sz="4000" dirty="0" smtClean="0">
                <a:solidFill>
                  <a:srgbClr val="C00000"/>
                </a:solidFill>
              </a:rPr>
              <a:t>3. Rear </a:t>
            </a:r>
            <a:r>
              <a:rPr lang="en-CA" sz="4000" dirty="0">
                <a:solidFill>
                  <a:srgbClr val="C00000"/>
                </a:solidFill>
              </a:rPr>
              <a:t>Door Operation Overhead Panel </a:t>
            </a:r>
            <a:r>
              <a:rPr lang="en-CA" sz="29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Lubricate, Clean and Protect Electrical &amp; Mechanical Components</a:t>
            </a:r>
            <a:endParaRPr lang="en-CA" sz="29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2120" y="1844824"/>
            <a:ext cx="3312368" cy="3888000"/>
          </a:xfrm>
        </p:spPr>
        <p:txBody>
          <a:bodyPr/>
          <a:lstStyle/>
          <a:p>
            <a:endParaRPr lang="en-CA" dirty="0" smtClean="0"/>
          </a:p>
          <a:p>
            <a:endParaRPr lang="en-CA" dirty="0" smtClean="0"/>
          </a:p>
          <a:p>
            <a:pPr marL="651510" indent="-514350">
              <a:buSzPct val="100000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Terminal Strip</a:t>
            </a:r>
          </a:p>
          <a:p>
            <a:pPr marL="651510" indent="-514350">
              <a:buAutoNum type="arabicPeriod"/>
            </a:pPr>
            <a:endParaRPr lang="en-CA" dirty="0"/>
          </a:p>
          <a:p>
            <a:pPr marL="651510" indent="-514350">
              <a:buSzPct val="100000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Capacitor</a:t>
            </a:r>
          </a:p>
          <a:p>
            <a:pPr marL="651510" indent="-514350">
              <a:buAutoNum type="arabicPeriod"/>
            </a:pPr>
            <a:endParaRPr lang="en-CA" dirty="0"/>
          </a:p>
          <a:p>
            <a:pPr marL="651510" indent="-514350">
              <a:buSzPct val="100000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Jumpers &amp;, Grounds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Users\Owner\Documents\TTC\T-8R transit Bus Applications\IMG_0837 text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5568850" cy="417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5805264"/>
            <a:ext cx="8208912" cy="75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Apply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Termin-8R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 to the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Terminal </a:t>
            </a:r>
            <a:r>
              <a:rPr lang="en-CA" b="1" dirty="0" smtClean="0">
                <a:latin typeface="Book Antiqua" panose="02040602050305030304" pitchFamily="18" charset="0"/>
                <a:ea typeface="Calibri"/>
                <a:cs typeface="Times New Roman"/>
              </a:rPr>
              <a:t>Strips; </a:t>
            </a:r>
            <a:r>
              <a:rPr lang="en-CA" dirty="0" smtClean="0">
                <a:latin typeface="Book Antiqua" panose="02040602050305030304" pitchFamily="18" charset="0"/>
                <a:ea typeface="Calibri"/>
                <a:cs typeface="Times New Roman"/>
              </a:rPr>
              <a:t> </a:t>
            </a:r>
            <a:r>
              <a:rPr lang="en-CA" b="1" dirty="0" smtClean="0">
                <a:latin typeface="Book Antiqua" panose="02040602050305030304" pitchFamily="18" charset="0"/>
                <a:ea typeface="Calibri"/>
                <a:cs typeface="Times New Roman"/>
              </a:rPr>
              <a:t>Capacitors; </a:t>
            </a:r>
            <a:r>
              <a:rPr lang="en-CA" dirty="0" smtClean="0">
                <a:latin typeface="Book Antiqua" panose="02040602050305030304" pitchFamily="18" charset="0"/>
                <a:ea typeface="Calibri"/>
                <a:cs typeface="Times New Roman"/>
              </a:rPr>
              <a:t>and 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all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Jumpers and Grounds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.</a:t>
            </a:r>
            <a:endParaRPr lang="en-CA" sz="1400" dirty="0">
              <a:latin typeface="Book Antiqua" panose="02040602050305030304" pitchFamily="18" charset="0"/>
              <a:ea typeface="Calibri"/>
              <a:cs typeface="Times New Roman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17905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78" y="260648"/>
            <a:ext cx="8927976" cy="1143000"/>
          </a:xfrm>
        </p:spPr>
        <p:txBody>
          <a:bodyPr>
            <a:normAutofit fontScale="90000"/>
          </a:bodyPr>
          <a:lstStyle/>
          <a:p>
            <a:r>
              <a:rPr lang="en-CA" sz="4000" dirty="0" smtClean="0">
                <a:solidFill>
                  <a:srgbClr val="C00000"/>
                </a:solidFill>
              </a:rPr>
              <a:t>3. Rear </a:t>
            </a:r>
            <a:r>
              <a:rPr lang="en-CA" sz="4000" dirty="0">
                <a:solidFill>
                  <a:srgbClr val="C00000"/>
                </a:solidFill>
              </a:rPr>
              <a:t>Door Operation Overhead Panel </a:t>
            </a:r>
            <a:r>
              <a:rPr lang="en-CA" sz="29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Lubricate, Clean and Protect Electrical &amp; Mechanical Components</a:t>
            </a:r>
            <a:endParaRPr lang="en-CA" sz="2900" dirty="0"/>
          </a:p>
        </p:txBody>
      </p:sp>
      <p:pic>
        <p:nvPicPr>
          <p:cNvPr id="6146" name="Picture 2" descr="C:\Users\Owner\Documents\TTC\T-8R transit Bus Applications\IMG_0832 text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4224469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Owner\Documents\TTC\T-8R transit Bus Applications\IMG_0833 text cop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56792"/>
            <a:ext cx="4535983" cy="340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9282" y="5085184"/>
            <a:ext cx="8712968" cy="97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600" b="1" u="sng" dirty="0" smtClean="0">
                <a:solidFill>
                  <a:srgbClr val="C00000"/>
                </a:solidFill>
              </a:rPr>
              <a:t>Door Adjusting Linkage, Fasteners &amp; Connectors</a:t>
            </a:r>
          </a:p>
          <a:p>
            <a:pPr algn="ctr"/>
            <a:r>
              <a:rPr lang="en-CA" sz="2000" b="1" dirty="0" smtClean="0"/>
              <a:t>1.</a:t>
            </a:r>
            <a:r>
              <a:rPr lang="en-CA" sz="2400" b="1" dirty="0" smtClean="0"/>
              <a:t> </a:t>
            </a:r>
            <a:r>
              <a:rPr lang="en-CA" sz="2000" b="1" dirty="0" smtClean="0">
                <a:solidFill>
                  <a:schemeClr val="bg1"/>
                </a:solidFill>
              </a:rPr>
              <a:t>Pins &amp; Linkages </a:t>
            </a:r>
            <a:r>
              <a:rPr lang="en-CA" sz="2000" b="1" dirty="0">
                <a:solidFill>
                  <a:prstClr val="white"/>
                </a:solidFill>
              </a:rPr>
              <a:t>2. </a:t>
            </a:r>
            <a:r>
              <a:rPr lang="en-CA" sz="2000" b="1" dirty="0">
                <a:solidFill>
                  <a:prstClr val="black"/>
                </a:solidFill>
              </a:rPr>
              <a:t>Connectors </a:t>
            </a:r>
            <a:r>
              <a:rPr lang="en-CA" sz="2000" b="1" dirty="0" smtClean="0"/>
              <a:t>3.</a:t>
            </a:r>
            <a:r>
              <a:rPr lang="en-CA" sz="2000" b="1" dirty="0" smtClean="0">
                <a:solidFill>
                  <a:schemeClr val="bg1"/>
                </a:solidFill>
              </a:rPr>
              <a:t> Arms &amp; Linkages</a:t>
            </a:r>
            <a:r>
              <a:rPr lang="en-CA" sz="2000" b="1" dirty="0">
                <a:solidFill>
                  <a:prstClr val="white"/>
                </a:solidFill>
              </a:rPr>
              <a:t> 4. </a:t>
            </a:r>
            <a:r>
              <a:rPr lang="en-CA" sz="2000" b="1" dirty="0">
                <a:solidFill>
                  <a:prstClr val="black"/>
                </a:solidFill>
              </a:rPr>
              <a:t>Bolts &amp; Fasteners</a:t>
            </a:r>
            <a:endParaRPr lang="en-CA" sz="2000" b="1" dirty="0" smtClean="0">
              <a:solidFill>
                <a:schemeClr val="bg1"/>
              </a:solidFill>
            </a:endParaRPr>
          </a:p>
          <a:p>
            <a:endParaRPr lang="en-CA" sz="2000" b="1" dirty="0"/>
          </a:p>
          <a:p>
            <a:r>
              <a:rPr lang="en-CA" sz="2000" b="1" dirty="0" smtClean="0"/>
              <a:t>				</a:t>
            </a:r>
            <a:endParaRPr lang="en-CA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28644" y="5949280"/>
            <a:ext cx="8712968" cy="7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en-CA" dirty="0" smtClean="0">
                <a:latin typeface="Calibri"/>
                <a:ea typeface="Calibri"/>
                <a:cs typeface="Times New Roman"/>
              </a:rPr>
              <a:t>Spray </a:t>
            </a:r>
            <a:r>
              <a:rPr lang="en-CA" b="1" dirty="0">
                <a:latin typeface="Calibri"/>
                <a:ea typeface="Calibri"/>
                <a:cs typeface="Times New Roman"/>
              </a:rPr>
              <a:t>Termin-8R</a:t>
            </a:r>
            <a:r>
              <a:rPr lang="en-CA" dirty="0">
                <a:latin typeface="Calibri"/>
                <a:ea typeface="Calibri"/>
                <a:cs typeface="Times New Roman"/>
              </a:rPr>
              <a:t> on </a:t>
            </a:r>
            <a:r>
              <a:rPr lang="en-CA" b="1" dirty="0">
                <a:latin typeface="Calibri"/>
                <a:ea typeface="Calibri"/>
                <a:cs typeface="Times New Roman"/>
              </a:rPr>
              <a:t>Pins and </a:t>
            </a:r>
            <a:r>
              <a:rPr lang="en-CA" b="1" dirty="0" smtClean="0">
                <a:latin typeface="Calibri"/>
                <a:ea typeface="Calibri"/>
                <a:cs typeface="Times New Roman"/>
              </a:rPr>
              <a:t>Linkages;</a:t>
            </a:r>
            <a:r>
              <a:rPr lang="en-CA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en-CA" b="1" dirty="0" smtClean="0">
                <a:latin typeface="Calibri"/>
                <a:ea typeface="Calibri"/>
                <a:cs typeface="Times New Roman"/>
              </a:rPr>
              <a:t>Connectors; </a:t>
            </a:r>
            <a:r>
              <a:rPr lang="en-CA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en-CA" b="1" dirty="0">
                <a:latin typeface="Calibri"/>
                <a:ea typeface="Calibri"/>
                <a:cs typeface="Times New Roman"/>
              </a:rPr>
              <a:t>Arms and </a:t>
            </a:r>
            <a:r>
              <a:rPr lang="en-CA" b="1" dirty="0" smtClean="0">
                <a:latin typeface="Calibri"/>
                <a:ea typeface="Calibri"/>
                <a:cs typeface="Times New Roman"/>
              </a:rPr>
              <a:t>Linkages; </a:t>
            </a:r>
            <a:r>
              <a:rPr lang="en-CA" dirty="0" smtClean="0">
                <a:latin typeface="Calibri"/>
                <a:ea typeface="Calibri"/>
                <a:cs typeface="Times New Roman"/>
              </a:rPr>
              <a:t>and </a:t>
            </a:r>
            <a:r>
              <a:rPr lang="en-CA" b="1" dirty="0">
                <a:latin typeface="Calibri"/>
                <a:ea typeface="Calibri"/>
                <a:cs typeface="Times New Roman"/>
              </a:rPr>
              <a:t>Bolts, Nuts and other Fasteners</a:t>
            </a:r>
            <a:r>
              <a:rPr lang="en-CA" dirty="0">
                <a:latin typeface="Calibri"/>
                <a:ea typeface="Calibri"/>
                <a:cs typeface="Times New Roman"/>
              </a:rPr>
              <a:t>.</a:t>
            </a:r>
            <a:endParaRPr lang="en-CA" sz="1400" dirty="0">
              <a:latin typeface="Calibri"/>
              <a:ea typeface="Calibri"/>
              <a:cs typeface="Times New Roman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38391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en-CA" sz="4000" dirty="0" smtClean="0">
                <a:solidFill>
                  <a:srgbClr val="C00000"/>
                </a:solidFill>
              </a:rPr>
              <a:t>3. Rear </a:t>
            </a:r>
            <a:r>
              <a:rPr lang="en-CA" sz="4000" dirty="0">
                <a:solidFill>
                  <a:srgbClr val="C00000"/>
                </a:solidFill>
              </a:rPr>
              <a:t>Door Operation Overhead Panel </a:t>
            </a:r>
            <a:r>
              <a:rPr lang="en-CA" sz="3600" dirty="0" smtClean="0">
                <a:solidFill>
                  <a:srgbClr val="C00000"/>
                </a:solidFill>
              </a:rPr>
              <a:t/>
            </a:r>
            <a:br>
              <a:rPr lang="en-CA" sz="3600" dirty="0" smtClean="0">
                <a:solidFill>
                  <a:srgbClr val="C00000"/>
                </a:solidFill>
              </a:rPr>
            </a:br>
            <a:r>
              <a:rPr lang="en-CA" sz="2900" dirty="0" smtClean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Lubricate</a:t>
            </a:r>
            <a:r>
              <a:rPr lang="en-CA" sz="29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, Clean and Protect Electrical &amp; Mechanical Components</a:t>
            </a:r>
            <a:endParaRPr lang="en-CA" sz="29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2120" y="1484784"/>
            <a:ext cx="3600400" cy="2736304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endParaRPr lang="en-CA" dirty="0" smtClean="0"/>
          </a:p>
          <a:p>
            <a:pPr marL="651510" indent="-514350">
              <a:buSzPct val="100000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Relays including leading edge facing air flow from A/C unit</a:t>
            </a:r>
          </a:p>
          <a:p>
            <a:pPr marL="137160" indent="0">
              <a:buNone/>
            </a:pPr>
            <a:endParaRPr lang="en-CA" dirty="0"/>
          </a:p>
        </p:txBody>
      </p:sp>
      <p:pic>
        <p:nvPicPr>
          <p:cNvPr id="7171" name="Picture 3" descr="C:\Users\Owner\Documents\TTC\T-8R transit Bus Applications\IMG_0838 text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5343128" cy="400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5805264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Spray all </a:t>
            </a:r>
            <a:r>
              <a:rPr lang="en-CA" b="1" dirty="0"/>
              <a:t>Relays </a:t>
            </a:r>
            <a:r>
              <a:rPr lang="en-CA" dirty="0"/>
              <a:t>to protect surfaces from corrosion. Here you can see the corroding effects of moisture and condensation from the Air Conditioning Unit that can be eliminated by using </a:t>
            </a:r>
            <a:r>
              <a:rPr lang="en-CA" b="1" dirty="0"/>
              <a:t>Termin-8R</a:t>
            </a:r>
            <a:r>
              <a:rPr lang="en-CA" dirty="0"/>
              <a:t>.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62402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 smtClean="0">
                <a:solidFill>
                  <a:srgbClr val="C00000"/>
                </a:solidFill>
              </a:rPr>
              <a:t>4. Window and Door Mechanisms</a:t>
            </a:r>
            <a:br>
              <a:rPr lang="en-CA" sz="3600" dirty="0" smtClean="0">
                <a:solidFill>
                  <a:srgbClr val="C00000"/>
                </a:solidFill>
              </a:rPr>
            </a:br>
            <a:r>
              <a:rPr lang="en-CA" sz="26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Lubricate, Clean and Protect Mechanical Components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8184" y="1628800"/>
            <a:ext cx="2602632" cy="2700000"/>
          </a:xfrm>
        </p:spPr>
        <p:txBody>
          <a:bodyPr/>
          <a:lstStyle/>
          <a:p>
            <a:pPr marL="137160" indent="0">
              <a:buNone/>
            </a:pPr>
            <a:endParaRPr lang="en-CA" dirty="0" smtClean="0"/>
          </a:p>
          <a:p>
            <a:pPr marL="137160" indent="0">
              <a:buNone/>
            </a:pPr>
            <a:endParaRPr lang="en-CA" dirty="0"/>
          </a:p>
          <a:p>
            <a:pPr marL="137160" indent="0">
              <a:buNone/>
            </a:pPr>
            <a:endParaRPr lang="en-CA" dirty="0" smtClean="0"/>
          </a:p>
          <a:p>
            <a:pPr marL="651510" indent="-514350">
              <a:buSzPct val="100000"/>
              <a:buAutoNum type="arabicPeriod"/>
            </a:pPr>
            <a:r>
              <a:rPr lang="en-CA" sz="3200" b="1" dirty="0" smtClean="0">
                <a:solidFill>
                  <a:schemeClr val="bg1"/>
                </a:solidFill>
              </a:rPr>
              <a:t>Door Bearings</a:t>
            </a:r>
          </a:p>
          <a:p>
            <a:pPr marL="137160" indent="0">
              <a:buNone/>
            </a:pPr>
            <a:endParaRPr lang="en-CA" dirty="0"/>
          </a:p>
        </p:txBody>
      </p:sp>
      <p:pic>
        <p:nvPicPr>
          <p:cNvPr id="8194" name="Picture 2" descr="C:\Users\Owner\Documents\TTC\T-8R transit Bus Applications\IMG_0861 text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5280819" cy="396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5805264"/>
            <a:ext cx="7992888" cy="123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Door Bearings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 are areas where lubrication and corrosion protection is very important. </a:t>
            </a:r>
            <a:endParaRPr lang="en-CA" sz="1400" dirty="0">
              <a:latin typeface="Book Antiqua" panose="02040602050305030304" pitchFamily="18" charset="0"/>
              <a:ea typeface="Calibri"/>
              <a:cs typeface="Times New Roman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35280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>
                <a:solidFill>
                  <a:srgbClr val="C00000"/>
                </a:solidFill>
              </a:rPr>
              <a:t>4. Window and Door Mechanisms</a:t>
            </a:r>
            <a:br>
              <a:rPr lang="en-CA" sz="3600" dirty="0">
                <a:solidFill>
                  <a:srgbClr val="C00000"/>
                </a:solidFill>
              </a:rPr>
            </a:br>
            <a:r>
              <a:rPr lang="en-CA" sz="26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Lubricate, Clean and Protect Mechanical Components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7664" y="5301209"/>
            <a:ext cx="5976664" cy="792088"/>
          </a:xfrm>
        </p:spPr>
        <p:txBody>
          <a:bodyPr/>
          <a:lstStyle/>
          <a:p>
            <a:pPr marL="137160" indent="0" algn="ctr">
              <a:buNone/>
            </a:pPr>
            <a:r>
              <a:rPr lang="en-CA" dirty="0" smtClean="0"/>
              <a:t>1. </a:t>
            </a:r>
            <a:r>
              <a:rPr lang="en-CA" b="1" dirty="0" smtClean="0">
                <a:solidFill>
                  <a:schemeClr val="bg1"/>
                </a:solidFill>
              </a:rPr>
              <a:t>Latches, Catches </a:t>
            </a:r>
            <a:r>
              <a:rPr lang="en-CA" b="1" dirty="0">
                <a:solidFill>
                  <a:schemeClr val="bg1"/>
                </a:solidFill>
              </a:rPr>
              <a:t>&amp; </a:t>
            </a:r>
            <a:r>
              <a:rPr lang="en-CA" b="1" dirty="0" smtClean="0">
                <a:solidFill>
                  <a:schemeClr val="bg1"/>
                </a:solidFill>
              </a:rPr>
              <a:t>Stoppers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Owner\Documents\TTC\T-8R transit Bus Applications\IMG_0876 text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22446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Owner\Documents\TTC\T-8R transit Bus Applications\IMG_0877 text co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163" y="1628800"/>
            <a:ext cx="422446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5949280"/>
            <a:ext cx="7920880" cy="68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800"/>
              </a:spcAft>
            </a:pP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Spray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Termin-8r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 on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Window </a:t>
            </a:r>
            <a:r>
              <a:rPr lang="en-CA" b="1" dirty="0" smtClean="0">
                <a:latin typeface="Book Antiqua" panose="02040602050305030304" pitchFamily="18" charset="0"/>
                <a:ea typeface="Calibri"/>
                <a:cs typeface="Times New Roman"/>
              </a:rPr>
              <a:t>Latches, Catches </a:t>
            </a:r>
            <a:r>
              <a:rPr lang="en-CA" dirty="0" smtClean="0">
                <a:latin typeface="Book Antiqua" panose="02040602050305030304" pitchFamily="18" charset="0"/>
                <a:ea typeface="Calibri"/>
                <a:cs typeface="Times New Roman"/>
              </a:rPr>
              <a:t>and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Stoppers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.</a:t>
            </a:r>
            <a:endParaRPr lang="en-CA" sz="1400" dirty="0">
              <a:latin typeface="Book Antiqua" panose="02040602050305030304" pitchFamily="18" charset="0"/>
              <a:ea typeface="Calibri"/>
              <a:cs typeface="Times New Roman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96447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>
                <a:solidFill>
                  <a:srgbClr val="C00000"/>
                </a:solidFill>
              </a:rPr>
              <a:t>4. Window and Door Mechanisms</a:t>
            </a:r>
            <a:br>
              <a:rPr lang="en-CA" sz="3600" dirty="0">
                <a:solidFill>
                  <a:srgbClr val="C00000"/>
                </a:solidFill>
              </a:rPr>
            </a:br>
            <a:r>
              <a:rPr lang="en-CA" sz="26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Lubricate, Clean and Protect Mechanical Components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43808" y="4725144"/>
            <a:ext cx="4464496" cy="1476000"/>
          </a:xfrm>
        </p:spPr>
        <p:txBody>
          <a:bodyPr>
            <a:normAutofit/>
          </a:bodyPr>
          <a:lstStyle/>
          <a:p>
            <a:pPr marL="651510" indent="-514350">
              <a:buSzPct val="100000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Window Springs</a:t>
            </a:r>
          </a:p>
          <a:p>
            <a:pPr marL="651510" indent="-514350">
              <a:buSzPct val="100000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Window Cables</a:t>
            </a:r>
          </a:p>
          <a:p>
            <a:pPr marL="651510" indent="-514350">
              <a:buSzPct val="100000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Tracks and Rails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C:\Users\Owner\Documents\TTC\T-8R transit Bus Applications\IMG_0880 text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68341"/>
            <a:ext cx="4038600" cy="276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Owner\Documents\TTC\T-8R transit Bus Applications\IMG_0879 text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9850"/>
            <a:ext cx="4531340" cy="275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6165304"/>
            <a:ext cx="8359080" cy="50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Lubricate, Clean and </a:t>
            </a:r>
            <a:r>
              <a:rPr lang="en-CA" dirty="0">
                <a:latin typeface="Calibri"/>
                <a:ea typeface="Calibri"/>
                <a:cs typeface="Times New Roman"/>
              </a:rPr>
              <a:t>Protect Window </a:t>
            </a:r>
            <a:r>
              <a:rPr lang="en-CA" b="1" dirty="0">
                <a:latin typeface="Calibri"/>
                <a:ea typeface="Calibri"/>
                <a:cs typeface="Times New Roman"/>
              </a:rPr>
              <a:t>Springs</a:t>
            </a:r>
            <a:r>
              <a:rPr lang="en-CA" dirty="0">
                <a:latin typeface="Calibri"/>
                <a:ea typeface="Calibri"/>
                <a:cs typeface="Times New Roman"/>
              </a:rPr>
              <a:t>… </a:t>
            </a:r>
            <a:r>
              <a:rPr lang="en-CA" b="1" dirty="0">
                <a:latin typeface="Calibri"/>
                <a:ea typeface="Calibri"/>
                <a:cs typeface="Times New Roman"/>
              </a:rPr>
              <a:t>Cables</a:t>
            </a:r>
            <a:r>
              <a:rPr lang="en-CA" dirty="0">
                <a:latin typeface="Calibri"/>
                <a:ea typeface="Calibri"/>
                <a:cs typeface="Times New Roman"/>
              </a:rPr>
              <a:t>… </a:t>
            </a:r>
            <a:r>
              <a:rPr lang="en-CA" b="1" dirty="0">
                <a:latin typeface="Calibri"/>
                <a:ea typeface="Calibri"/>
                <a:cs typeface="Times New Roman"/>
              </a:rPr>
              <a:t>Tracks and Rails</a:t>
            </a:r>
            <a:r>
              <a:rPr lang="en-CA" dirty="0">
                <a:latin typeface="Calibri"/>
                <a:ea typeface="Calibri"/>
                <a:cs typeface="Times New Roman"/>
              </a:rPr>
              <a:t>.</a:t>
            </a:r>
            <a:endParaRPr lang="en-CA" sz="1400" dirty="0">
              <a:latin typeface="Calibri"/>
              <a:ea typeface="Calibri"/>
              <a:cs typeface="Times New Roman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19702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1" y="116632"/>
            <a:ext cx="9036496" cy="1512168"/>
          </a:xfrm>
        </p:spPr>
        <p:txBody>
          <a:bodyPr>
            <a:noAutofit/>
          </a:bodyPr>
          <a:lstStyle/>
          <a:p>
            <a:r>
              <a:rPr lang="en-CA" sz="3100" dirty="0" smtClean="0">
                <a:solidFill>
                  <a:srgbClr val="C00000"/>
                </a:solidFill>
              </a:rPr>
              <a:t>SERVICE ALL TRANSIT VEHICLE ELECTRICAL AND MECHANICAL COMPONENTS</a:t>
            </a:r>
            <a:endParaRPr lang="en-CA" sz="31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3568" y="1484784"/>
            <a:ext cx="7848872" cy="3816000"/>
          </a:xfrm>
          <a:noFill/>
          <a:ln>
            <a:noFill/>
          </a:ln>
        </p:spPr>
        <p:txBody>
          <a:bodyPr>
            <a:normAutofit lnSpcReduction="10000"/>
          </a:bodyPr>
          <a:lstStyle/>
          <a:p>
            <a:pPr lvl="5"/>
            <a:endParaRPr lang="en-CA" dirty="0" smtClean="0"/>
          </a:p>
          <a:p>
            <a:pPr marL="1581912" lvl="5" indent="0">
              <a:buNone/>
            </a:pPr>
            <a:r>
              <a:rPr lang="en-CA" sz="2400" b="1" dirty="0" smtClean="0">
                <a:solidFill>
                  <a:schemeClr val="bg1"/>
                </a:solidFill>
              </a:rPr>
              <a:t>	DURING REGULAR MAINTENANCE 	CYCLES, APPLY </a:t>
            </a:r>
            <a:r>
              <a:rPr lang="en-CA" sz="3200" b="1" dirty="0" smtClean="0">
                <a:solidFill>
                  <a:srgbClr val="C00000"/>
                </a:solidFill>
              </a:rPr>
              <a:t>TERMIN-8R</a:t>
            </a:r>
            <a:r>
              <a:rPr lang="en-CA" sz="2400" b="1" dirty="0" smtClean="0">
                <a:solidFill>
                  <a:schemeClr val="bg1"/>
                </a:solidFill>
              </a:rPr>
              <a:t> TO 	ALL VEHICLE ELECTRICAL AND 	MECHANICAL COMPONENTS:</a:t>
            </a:r>
          </a:p>
          <a:p>
            <a:pPr marL="2185416" lvl="8" indent="0">
              <a:buNone/>
            </a:pPr>
            <a:r>
              <a:rPr lang="en-CA" sz="3600" b="1" dirty="0" smtClean="0">
                <a:solidFill>
                  <a:schemeClr val="bg1"/>
                </a:solidFill>
              </a:rPr>
              <a:t>Lubricate</a:t>
            </a:r>
          </a:p>
          <a:p>
            <a:pPr marL="1783080" lvl="6" indent="0">
              <a:buNone/>
            </a:pPr>
            <a:r>
              <a:rPr lang="en-CA" sz="3600" b="1" dirty="0" smtClean="0">
                <a:solidFill>
                  <a:schemeClr val="bg1"/>
                </a:solidFill>
              </a:rPr>
              <a:t>	   Clean</a:t>
            </a:r>
          </a:p>
          <a:p>
            <a:pPr marL="1783080" lvl="6" indent="0">
              <a:buNone/>
            </a:pPr>
            <a:r>
              <a:rPr lang="en-CA" sz="3600" b="1" dirty="0" smtClean="0">
                <a:solidFill>
                  <a:schemeClr val="bg1"/>
                </a:solidFill>
              </a:rPr>
              <a:t>   Protect</a:t>
            </a:r>
          </a:p>
        </p:txBody>
      </p:sp>
      <p:pic>
        <p:nvPicPr>
          <p:cNvPr id="8194" name="Picture 2" descr="C:\Users\Owner\Documents\Termin-8R Photos\Termin_8R\Termin8R_truck jpeg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1073551" cy="351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5301208"/>
            <a:ext cx="8280920" cy="136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Termin-8R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 is formulated to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LUBRICATE, CLEAN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, and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PROTECT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 electrical and mechanical systems and components when applied during regular maintenance cycles. With a high dielectric component,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Termin-8R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 can also improve electrical current flow.</a:t>
            </a:r>
            <a:endParaRPr lang="en-CA" sz="1400" dirty="0">
              <a:latin typeface="Book Antiqua" panose="02040602050305030304" pitchFamily="18" charset="0"/>
              <a:ea typeface="Calibri"/>
              <a:cs typeface="Times New Roman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90322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>
            <a:normAutofit/>
          </a:bodyPr>
          <a:lstStyle/>
          <a:p>
            <a:r>
              <a:rPr lang="en-CA" sz="3600" dirty="0">
                <a:solidFill>
                  <a:srgbClr val="C00000"/>
                </a:solidFill>
              </a:rPr>
              <a:t>5</a:t>
            </a:r>
            <a:r>
              <a:rPr lang="en-CA" sz="3600" dirty="0" smtClean="0">
                <a:solidFill>
                  <a:srgbClr val="C00000"/>
                </a:solidFill>
              </a:rPr>
              <a:t>. Wheelchair Ramp Mechanism </a:t>
            </a:r>
            <a:r>
              <a:rPr lang="en-CA" sz="3200" dirty="0">
                <a:solidFill>
                  <a:srgbClr val="C00000"/>
                </a:solidFill>
              </a:rPr>
              <a:t/>
            </a:r>
            <a:br>
              <a:rPr lang="en-CA" sz="3200" dirty="0">
                <a:solidFill>
                  <a:srgbClr val="C00000"/>
                </a:solidFill>
              </a:rPr>
            </a:br>
            <a:r>
              <a:rPr lang="en-CA" sz="26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Lubricate, Clean and Protect </a:t>
            </a:r>
            <a:r>
              <a:rPr lang="en-CA" sz="2600" dirty="0" smtClean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Mechanical </a:t>
            </a:r>
            <a:r>
              <a:rPr lang="en-CA" sz="26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Components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8144" y="1556792"/>
            <a:ext cx="3096344" cy="3708000"/>
          </a:xfrm>
        </p:spPr>
        <p:txBody>
          <a:bodyPr/>
          <a:lstStyle/>
          <a:p>
            <a:pPr marL="137160" indent="0">
              <a:buNone/>
            </a:pPr>
            <a:endParaRPr lang="en-CA" dirty="0" smtClean="0"/>
          </a:p>
          <a:p>
            <a:pPr marL="137160" indent="0">
              <a:buNone/>
            </a:pPr>
            <a:endParaRPr lang="en-CA" dirty="0" smtClean="0"/>
          </a:p>
          <a:p>
            <a:pPr marL="651510" indent="-514350">
              <a:buSzPct val="100000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Rails</a:t>
            </a:r>
          </a:p>
          <a:p>
            <a:pPr marL="651510" indent="-514350">
              <a:buAutoNum type="arabicPeriod"/>
            </a:pPr>
            <a:endParaRPr lang="en-CA" dirty="0"/>
          </a:p>
          <a:p>
            <a:pPr marL="651510" indent="-514350">
              <a:buSzPct val="100000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Sliders</a:t>
            </a:r>
          </a:p>
          <a:p>
            <a:pPr marL="651510" indent="-514350">
              <a:buAutoNum type="arabicPeriod"/>
            </a:pPr>
            <a:endParaRPr lang="en-CA" dirty="0"/>
          </a:p>
          <a:p>
            <a:pPr marL="651510" indent="-514350">
              <a:buSzPct val="100000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Hinges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Owner\Documents\TTC\T-8R transit Bus Applications\IMG_0843 text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5280819" cy="396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6093296"/>
            <a:ext cx="8352928" cy="123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en-CA" dirty="0">
                <a:latin typeface="Calibri"/>
                <a:ea typeface="Calibri"/>
                <a:cs typeface="Times New Roman"/>
              </a:rPr>
              <a:t>Servicing the </a:t>
            </a:r>
            <a:r>
              <a:rPr lang="en-CA" b="1" dirty="0">
                <a:latin typeface="Calibri"/>
                <a:ea typeface="Calibri"/>
                <a:cs typeface="Times New Roman"/>
              </a:rPr>
              <a:t>Wheel Chair Ramp </a:t>
            </a:r>
            <a:r>
              <a:rPr lang="en-CA" dirty="0">
                <a:latin typeface="Calibri"/>
                <a:ea typeface="Calibri"/>
                <a:cs typeface="Times New Roman"/>
              </a:rPr>
              <a:t>should include applying </a:t>
            </a:r>
            <a:r>
              <a:rPr lang="en-CA" b="1" dirty="0">
                <a:latin typeface="Calibri"/>
                <a:ea typeface="Calibri"/>
                <a:cs typeface="Times New Roman"/>
              </a:rPr>
              <a:t>Termin-8R</a:t>
            </a:r>
            <a:r>
              <a:rPr lang="en-CA" dirty="0">
                <a:latin typeface="Calibri"/>
                <a:ea typeface="Calibri"/>
                <a:cs typeface="Times New Roman"/>
              </a:rPr>
              <a:t> to the </a:t>
            </a:r>
            <a:r>
              <a:rPr lang="en-CA" b="1" dirty="0" smtClean="0">
                <a:latin typeface="Calibri"/>
                <a:ea typeface="Calibri"/>
                <a:cs typeface="Times New Roman"/>
              </a:rPr>
              <a:t>Rails, Sliders </a:t>
            </a:r>
            <a:r>
              <a:rPr lang="en-CA" dirty="0" smtClean="0">
                <a:latin typeface="Calibri"/>
                <a:ea typeface="Calibri"/>
                <a:cs typeface="Times New Roman"/>
              </a:rPr>
              <a:t>and </a:t>
            </a:r>
            <a:r>
              <a:rPr lang="en-CA" b="1" dirty="0">
                <a:latin typeface="Calibri"/>
                <a:ea typeface="Calibri"/>
                <a:cs typeface="Times New Roman"/>
              </a:rPr>
              <a:t>Hinges</a:t>
            </a:r>
            <a:r>
              <a:rPr lang="en-CA" dirty="0">
                <a:latin typeface="Calibri"/>
                <a:ea typeface="Calibri"/>
                <a:cs typeface="Times New Roman"/>
              </a:rPr>
              <a:t>.</a:t>
            </a:r>
            <a:endParaRPr lang="en-CA" sz="1400" dirty="0">
              <a:latin typeface="Calibri"/>
              <a:ea typeface="Calibri"/>
              <a:cs typeface="Times New Roman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85923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 smtClean="0">
                <a:solidFill>
                  <a:srgbClr val="C00000"/>
                </a:solidFill>
              </a:rPr>
              <a:t>5. </a:t>
            </a:r>
            <a:r>
              <a:rPr lang="en-CA" sz="3600" dirty="0">
                <a:solidFill>
                  <a:srgbClr val="C00000"/>
                </a:solidFill>
              </a:rPr>
              <a:t>Wheelchair Ramp Mechanism </a:t>
            </a:r>
            <a:r>
              <a:rPr lang="en-CA" sz="3200" dirty="0">
                <a:solidFill>
                  <a:srgbClr val="C00000"/>
                </a:solidFill>
              </a:rPr>
              <a:t/>
            </a:r>
            <a:br>
              <a:rPr lang="en-CA" sz="3200" dirty="0">
                <a:solidFill>
                  <a:srgbClr val="C00000"/>
                </a:solidFill>
              </a:rPr>
            </a:br>
            <a:r>
              <a:rPr lang="en-CA" sz="26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Lubricate, Clean and Protect Mechanical Components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6096" y="1628799"/>
            <a:ext cx="3816424" cy="4140000"/>
          </a:xfrm>
        </p:spPr>
        <p:txBody>
          <a:bodyPr/>
          <a:lstStyle/>
          <a:p>
            <a:pPr marL="137160" indent="0">
              <a:buNone/>
            </a:pPr>
            <a:endParaRPr lang="en-CA" dirty="0" smtClean="0"/>
          </a:p>
          <a:p>
            <a:pPr marL="137160" indent="0">
              <a:buNone/>
            </a:pPr>
            <a:endParaRPr lang="en-CA" dirty="0"/>
          </a:p>
          <a:p>
            <a:pPr marL="137160" indent="0">
              <a:buNone/>
            </a:pPr>
            <a:endParaRPr lang="en-CA" dirty="0" smtClean="0"/>
          </a:p>
          <a:p>
            <a:pPr marL="651510" indent="-514350">
              <a:buSzPct val="100000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Ramp </a:t>
            </a:r>
            <a:r>
              <a:rPr lang="en-CA" b="1" dirty="0">
                <a:solidFill>
                  <a:schemeClr val="bg1"/>
                </a:solidFill>
              </a:rPr>
              <a:t>D</a:t>
            </a:r>
            <a:r>
              <a:rPr lang="en-CA" b="1" dirty="0" smtClean="0">
                <a:solidFill>
                  <a:schemeClr val="bg1"/>
                </a:solidFill>
              </a:rPr>
              <a:t>eployment Control Arm</a:t>
            </a:r>
          </a:p>
          <a:p>
            <a:pPr marL="137160" indent="0">
              <a:buNone/>
            </a:pPr>
            <a:endParaRPr lang="en-CA" dirty="0"/>
          </a:p>
        </p:txBody>
      </p:sp>
      <p:pic>
        <p:nvPicPr>
          <p:cNvPr id="1026" name="Picture 2" descr="C:\Users\Owner\Documents\TTC\T-8R transit Bus Applications\IMG_0868 text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5331935" cy="399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6093296"/>
            <a:ext cx="8424936" cy="7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800"/>
              </a:spcAft>
            </a:pP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Make sure the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Ramp Deployment Arm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 is well lubricated.</a:t>
            </a:r>
            <a:endParaRPr lang="en-CA" sz="1400" dirty="0">
              <a:latin typeface="Book Antiqua" panose="02040602050305030304" pitchFamily="18" charset="0"/>
              <a:ea typeface="Calibri"/>
              <a:cs typeface="Times New Roman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42423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 smtClean="0">
                <a:solidFill>
                  <a:srgbClr val="C00000"/>
                </a:solidFill>
              </a:rPr>
              <a:t>5. </a:t>
            </a:r>
            <a:r>
              <a:rPr lang="en-CA" sz="3600" dirty="0">
                <a:solidFill>
                  <a:srgbClr val="C00000"/>
                </a:solidFill>
              </a:rPr>
              <a:t>Wheelchair Ramp Mechanism </a:t>
            </a:r>
            <a:r>
              <a:rPr lang="en-CA" sz="3200" dirty="0">
                <a:solidFill>
                  <a:srgbClr val="C00000"/>
                </a:solidFill>
              </a:rPr>
              <a:t/>
            </a:r>
            <a:br>
              <a:rPr lang="en-CA" sz="3200" dirty="0">
                <a:solidFill>
                  <a:srgbClr val="C00000"/>
                </a:solidFill>
              </a:rPr>
            </a:br>
            <a:r>
              <a:rPr lang="en-CA" sz="26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Lubricate, Clean and Protect Mechanical Components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694" y="4653136"/>
            <a:ext cx="7954900" cy="864000"/>
          </a:xfrm>
        </p:spPr>
        <p:txBody>
          <a:bodyPr>
            <a:normAutofit fontScale="85000" lnSpcReduction="20000"/>
          </a:bodyPr>
          <a:lstStyle/>
          <a:p>
            <a:endParaRPr lang="en-CA" dirty="0" smtClean="0"/>
          </a:p>
          <a:p>
            <a:pPr marL="651510" indent="-514350" algn="ctr">
              <a:buSzPct val="100000"/>
              <a:buAutoNum type="arabicPeriod"/>
            </a:pPr>
            <a:r>
              <a:rPr lang="en-CA" sz="3600" b="1" dirty="0" smtClean="0">
                <a:solidFill>
                  <a:schemeClr val="bg1"/>
                </a:solidFill>
              </a:rPr>
              <a:t>Chain Linkages</a:t>
            </a:r>
          </a:p>
          <a:p>
            <a:pPr marL="137160" indent="0">
              <a:buNone/>
            </a:pPr>
            <a:endParaRPr lang="en-CA" sz="3200" b="1" dirty="0" smtClean="0">
              <a:solidFill>
                <a:schemeClr val="bg1"/>
              </a:solidFill>
            </a:endParaRPr>
          </a:p>
          <a:p>
            <a:pPr marL="137160" indent="0">
              <a:buNone/>
            </a:pPr>
            <a:endParaRPr lang="en-CA" dirty="0"/>
          </a:p>
        </p:txBody>
      </p:sp>
      <p:pic>
        <p:nvPicPr>
          <p:cNvPr id="4102" name="Picture 6" descr="C:\Users\Owner\Documents\TTC\T-8R transit Bus Applications\IMG_0842 text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52455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Owner\Documents\TTC\T-8R transit Bus Applications\IMG_0873 text co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72208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3409" y="5679101"/>
            <a:ext cx="8352928" cy="123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Spray the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Chain Linkages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 liberally with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Termin-8R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 to reduce friction, remove corrosion and provide trouble free operation.</a:t>
            </a:r>
            <a:endParaRPr lang="en-CA" sz="1400" dirty="0">
              <a:latin typeface="Book Antiqua" panose="02040602050305030304" pitchFamily="18" charset="0"/>
              <a:ea typeface="Calibri"/>
              <a:cs typeface="Times New Roman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121582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>
            <a:normAutofit/>
          </a:bodyPr>
          <a:lstStyle/>
          <a:p>
            <a:r>
              <a:rPr lang="en-CA" sz="3600" dirty="0" smtClean="0">
                <a:solidFill>
                  <a:srgbClr val="C00000"/>
                </a:solidFill>
              </a:rPr>
              <a:t>5. </a:t>
            </a:r>
            <a:r>
              <a:rPr lang="en-CA" sz="3600" dirty="0">
                <a:solidFill>
                  <a:srgbClr val="C00000"/>
                </a:solidFill>
              </a:rPr>
              <a:t>Wheelchair Ramp Mechanism </a:t>
            </a:r>
            <a:r>
              <a:rPr lang="en-CA" sz="3200" dirty="0">
                <a:solidFill>
                  <a:srgbClr val="C00000"/>
                </a:solidFill>
              </a:rPr>
              <a:t/>
            </a:r>
            <a:br>
              <a:rPr lang="en-CA" sz="3200" dirty="0">
                <a:solidFill>
                  <a:srgbClr val="C00000"/>
                </a:solidFill>
              </a:rPr>
            </a:br>
            <a:r>
              <a:rPr lang="en-CA" sz="26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Lubricate, Clean and Protect </a:t>
            </a:r>
            <a:r>
              <a:rPr lang="en-CA" sz="2600" dirty="0" smtClean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Electrical &amp; Mechanical </a:t>
            </a:r>
            <a:r>
              <a:rPr lang="en-CA" sz="26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Components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0152" y="1600200"/>
            <a:ext cx="3024336" cy="4525963"/>
          </a:xfrm>
        </p:spPr>
        <p:txBody>
          <a:bodyPr/>
          <a:lstStyle/>
          <a:p>
            <a:pPr marL="137160" indent="0">
              <a:buNone/>
            </a:pPr>
            <a:endParaRPr lang="en-CA" dirty="0" smtClean="0"/>
          </a:p>
          <a:p>
            <a:pPr marL="137160" indent="0">
              <a:buNone/>
            </a:pPr>
            <a:endParaRPr lang="en-CA" dirty="0"/>
          </a:p>
          <a:p>
            <a:pPr marL="137160" indent="0">
              <a:buNone/>
            </a:pPr>
            <a:endParaRPr lang="en-CA" dirty="0" smtClean="0"/>
          </a:p>
          <a:p>
            <a:pPr marL="137160" indent="0">
              <a:buNone/>
            </a:pPr>
            <a:endParaRPr lang="en-CA" dirty="0"/>
          </a:p>
          <a:p>
            <a:pPr marL="651510" indent="-514350">
              <a:buSzPct val="100000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Ramp Proximity Switch</a:t>
            </a:r>
          </a:p>
          <a:p>
            <a:pPr marL="137160" indent="0">
              <a:buNone/>
            </a:pPr>
            <a:endParaRPr lang="en-CA" dirty="0"/>
          </a:p>
        </p:txBody>
      </p:sp>
      <p:pic>
        <p:nvPicPr>
          <p:cNvPr id="5122" name="Picture 2" descr="C:\Users\Owner\Documents\TTC\T-8R transit Bus Applications\IMG_0847 text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585665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6093296"/>
            <a:ext cx="8064000" cy="50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Make sure that the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Ramp Proximity Switch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 gets a decent dose of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Termin-8R</a:t>
            </a:r>
            <a:endParaRPr lang="en-CA" sz="1400" dirty="0">
              <a:latin typeface="Book Antiqua" panose="02040602050305030304" pitchFamily="18" charset="0"/>
              <a:ea typeface="Calibri"/>
              <a:cs typeface="Times New Roman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21646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wner\Documents\TTC\T-8R transit Bus Applications\IMG_0865 text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4958549" cy="371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en-CA" sz="3600" dirty="0">
                <a:solidFill>
                  <a:srgbClr val="C00000"/>
                </a:solidFill>
              </a:rPr>
              <a:t>5</a:t>
            </a:r>
            <a:r>
              <a:rPr lang="en-CA" sz="4000" dirty="0">
                <a:solidFill>
                  <a:srgbClr val="C00000"/>
                </a:solidFill>
              </a:rPr>
              <a:t>. Wheelchair Ramp </a:t>
            </a:r>
            <a:r>
              <a:rPr lang="en-CA" sz="4000" dirty="0" smtClean="0">
                <a:solidFill>
                  <a:srgbClr val="C00000"/>
                </a:solidFill>
              </a:rPr>
              <a:t>Control</a:t>
            </a:r>
            <a:r>
              <a:rPr lang="en-CA" sz="4000" dirty="0">
                <a:solidFill>
                  <a:srgbClr val="C00000"/>
                </a:solidFill>
              </a:rPr>
              <a:t/>
            </a:r>
            <a:br>
              <a:rPr lang="en-CA" sz="4000" dirty="0">
                <a:solidFill>
                  <a:srgbClr val="C00000"/>
                </a:solidFill>
              </a:rPr>
            </a:br>
            <a:r>
              <a:rPr lang="en-CA" sz="29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Lubricate, Clean and Protect Electrical &amp; Mechanical Components</a:t>
            </a:r>
            <a:endParaRPr lang="en-CA" sz="29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0072" y="1556792"/>
            <a:ext cx="3923928" cy="4176000"/>
          </a:xfrm>
        </p:spPr>
        <p:txBody>
          <a:bodyPr>
            <a:normAutofit lnSpcReduction="10000"/>
          </a:bodyPr>
          <a:lstStyle/>
          <a:p>
            <a:pPr marL="137160" indent="0">
              <a:buNone/>
            </a:pPr>
            <a:endParaRPr lang="en-CA" dirty="0" smtClean="0"/>
          </a:p>
          <a:p>
            <a:pPr marL="137160" indent="0">
              <a:buNone/>
            </a:pPr>
            <a:endParaRPr lang="en-CA" dirty="0"/>
          </a:p>
          <a:p>
            <a:pPr marL="651510" indent="-514350">
              <a:buFont typeface="+mj-lt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Plugs &amp; Connectors</a:t>
            </a:r>
          </a:p>
          <a:p>
            <a:pPr marL="651510" indent="-514350">
              <a:buFont typeface="+mj-lt"/>
              <a:buAutoNum type="arabicPeriod"/>
            </a:pPr>
            <a:endParaRPr lang="en-CA" b="1" dirty="0" smtClean="0">
              <a:solidFill>
                <a:schemeClr val="bg1"/>
              </a:solidFill>
            </a:endParaRPr>
          </a:p>
          <a:p>
            <a:pPr marL="651510" indent="-514350">
              <a:buFont typeface="+mj-lt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Solenoid Valve Over-ride Testing Plunger</a:t>
            </a:r>
          </a:p>
          <a:p>
            <a:pPr marL="651510" indent="-514350">
              <a:buFont typeface="+mj-lt"/>
              <a:buAutoNum type="arabicPeriod"/>
            </a:pPr>
            <a:endParaRPr lang="en-CA" b="1" dirty="0" smtClean="0">
              <a:solidFill>
                <a:schemeClr val="bg1"/>
              </a:solidFill>
            </a:endParaRPr>
          </a:p>
          <a:p>
            <a:pPr marL="651510" indent="-514350">
              <a:buFont typeface="+mj-lt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Couplings &amp; Fittings</a:t>
            </a:r>
          </a:p>
          <a:p>
            <a:pPr marL="651510" indent="-514350">
              <a:buAutoNum type="arabicPeriod"/>
            </a:pPr>
            <a:endParaRPr lang="en-CA" b="1" dirty="0" smtClean="0">
              <a:solidFill>
                <a:schemeClr val="bg1"/>
              </a:solidFill>
            </a:endParaRPr>
          </a:p>
          <a:p>
            <a:pPr marL="651510" indent="-514350">
              <a:buAutoNum type="arabicPeriod"/>
            </a:pPr>
            <a:endParaRPr lang="en-CA" dirty="0"/>
          </a:p>
          <a:p>
            <a:pPr marL="651510" indent="-514350">
              <a:buAutoNum type="arabicPeriod"/>
            </a:pPr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454580" y="5733256"/>
            <a:ext cx="8424936" cy="100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In the </a:t>
            </a:r>
            <a:r>
              <a:rPr lang="en-CA" b="1" dirty="0"/>
              <a:t>Ramp Control </a:t>
            </a:r>
            <a:r>
              <a:rPr lang="en-CA" dirty="0"/>
              <a:t>area, apply </a:t>
            </a:r>
            <a:r>
              <a:rPr lang="en-CA" b="1" dirty="0"/>
              <a:t>Termin-8R</a:t>
            </a:r>
            <a:r>
              <a:rPr lang="en-CA" dirty="0"/>
              <a:t> to all </a:t>
            </a:r>
            <a:r>
              <a:rPr lang="en-CA" b="1" dirty="0"/>
              <a:t>Plugs and </a:t>
            </a:r>
            <a:r>
              <a:rPr lang="en-CA" b="1" dirty="0" smtClean="0"/>
              <a:t>Connectors; </a:t>
            </a:r>
            <a:r>
              <a:rPr lang="en-CA" dirty="0" smtClean="0"/>
              <a:t>the </a:t>
            </a:r>
            <a:r>
              <a:rPr lang="en-CA" b="1" dirty="0"/>
              <a:t>Solenoid </a:t>
            </a:r>
            <a:r>
              <a:rPr lang="en-CA" b="1" dirty="0" smtClean="0"/>
              <a:t>Valve; </a:t>
            </a:r>
            <a:r>
              <a:rPr lang="en-CA" dirty="0" smtClean="0"/>
              <a:t>and the </a:t>
            </a:r>
            <a:r>
              <a:rPr lang="en-CA" b="1" dirty="0"/>
              <a:t>Over-ride Testing Plunger</a:t>
            </a:r>
            <a:r>
              <a:rPr lang="en-CA" dirty="0"/>
              <a:t>, which seems to regularly seize </a:t>
            </a:r>
            <a:r>
              <a:rPr lang="en-CA" dirty="0" smtClean="0"/>
              <a:t>up. Spray </a:t>
            </a:r>
            <a:r>
              <a:rPr lang="en-CA" dirty="0"/>
              <a:t>the various </a:t>
            </a:r>
            <a:r>
              <a:rPr lang="en-CA" b="1" dirty="0"/>
              <a:t>Couplings and Fittings</a:t>
            </a:r>
            <a:r>
              <a:rPr lang="en-CA" dirty="0"/>
              <a:t>.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622522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en-CA" sz="4000" dirty="0" smtClean="0">
                <a:solidFill>
                  <a:srgbClr val="C00000"/>
                </a:solidFill>
              </a:rPr>
              <a:t>6. Air Conditioning System</a:t>
            </a:r>
            <a:r>
              <a:rPr lang="en-CA" sz="4000" dirty="0">
                <a:solidFill>
                  <a:srgbClr val="C00000"/>
                </a:solidFill>
              </a:rPr>
              <a:t/>
            </a:r>
            <a:br>
              <a:rPr lang="en-CA" sz="4000" dirty="0">
                <a:solidFill>
                  <a:srgbClr val="C00000"/>
                </a:solidFill>
              </a:rPr>
            </a:br>
            <a:r>
              <a:rPr lang="en-CA" sz="29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Lubricate, Clean and Protect Electrical &amp; Mechanical Components</a:t>
            </a:r>
            <a:endParaRPr lang="en-CA" sz="29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0852" y="1628800"/>
            <a:ext cx="3024336" cy="4525963"/>
          </a:xfrm>
        </p:spPr>
        <p:txBody>
          <a:bodyPr/>
          <a:lstStyle/>
          <a:p>
            <a:endParaRPr lang="en-CA" dirty="0" smtClean="0"/>
          </a:p>
          <a:p>
            <a:pPr marL="137160" indent="0">
              <a:buNone/>
            </a:pPr>
            <a:endParaRPr lang="en-CA" dirty="0" smtClean="0"/>
          </a:p>
          <a:p>
            <a:pPr marL="651510" indent="-514350">
              <a:buSzPct val="100000"/>
              <a:buAutoNum type="arabicPeriod"/>
            </a:pPr>
            <a:r>
              <a:rPr lang="en-CA" sz="2800" b="1" dirty="0" smtClean="0">
                <a:solidFill>
                  <a:schemeClr val="bg1"/>
                </a:solidFill>
              </a:rPr>
              <a:t>Solenoid &amp; Connections</a:t>
            </a:r>
          </a:p>
          <a:p>
            <a:pPr marL="651510" indent="-514350">
              <a:buAutoNum type="arabicPeriod"/>
            </a:pPr>
            <a:endParaRPr lang="en-CA" dirty="0"/>
          </a:p>
          <a:p>
            <a:pPr marL="651510" indent="-514350">
              <a:buSzPct val="100000"/>
              <a:buAutoNum type="arabicPeriod"/>
            </a:pPr>
            <a:r>
              <a:rPr lang="en-CA" sz="2800" b="1" dirty="0" smtClean="0">
                <a:solidFill>
                  <a:schemeClr val="bg1"/>
                </a:solidFill>
              </a:rPr>
              <a:t>Breaker &amp; Connections</a:t>
            </a:r>
            <a:endParaRPr lang="en-CA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Owner\Documents\TTC\T-8R transit Bus Applications\IMG_0882 text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5832648" cy="437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5974285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Apply </a:t>
            </a:r>
            <a:r>
              <a:rPr lang="en-CA" b="1" dirty="0"/>
              <a:t>Termin-8R</a:t>
            </a:r>
            <a:r>
              <a:rPr lang="en-CA" dirty="0"/>
              <a:t> to clean and protect </a:t>
            </a:r>
            <a:r>
              <a:rPr lang="en-CA" b="1" dirty="0"/>
              <a:t>Solenoids and Connection </a:t>
            </a:r>
            <a:r>
              <a:rPr lang="en-CA" b="1" dirty="0" smtClean="0"/>
              <a:t>Points,</a:t>
            </a:r>
            <a:r>
              <a:rPr lang="en-CA" dirty="0" smtClean="0"/>
              <a:t> </a:t>
            </a:r>
            <a:r>
              <a:rPr lang="en-CA" dirty="0"/>
              <a:t>and </a:t>
            </a:r>
            <a:r>
              <a:rPr lang="en-CA" b="1" dirty="0"/>
              <a:t>Breakers and Connection Points.</a:t>
            </a: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465460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en-CA" sz="4000" dirty="0">
                <a:solidFill>
                  <a:srgbClr val="C00000"/>
                </a:solidFill>
              </a:rPr>
              <a:t>6. Air Conditioning System</a:t>
            </a:r>
            <a:r>
              <a:rPr lang="en-CA" sz="3600" dirty="0">
                <a:solidFill>
                  <a:srgbClr val="C00000"/>
                </a:solidFill>
              </a:rPr>
              <a:t/>
            </a:r>
            <a:br>
              <a:rPr lang="en-CA" sz="3600" dirty="0">
                <a:solidFill>
                  <a:srgbClr val="C00000"/>
                </a:solidFill>
              </a:rPr>
            </a:br>
            <a:r>
              <a:rPr lang="en-CA" sz="29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Lubricate, Clean and Protect Electrical &amp; Mechanical Components</a:t>
            </a:r>
            <a:endParaRPr lang="en-CA" sz="29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7358" y="1556792"/>
            <a:ext cx="3347864" cy="3733875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endParaRPr lang="en-CA" dirty="0" smtClean="0"/>
          </a:p>
          <a:p>
            <a:pPr marL="137160" indent="0">
              <a:buNone/>
            </a:pPr>
            <a:endParaRPr lang="en-CA" dirty="0"/>
          </a:p>
          <a:p>
            <a:pPr marL="651510" indent="-514350">
              <a:buSzPct val="100000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Circuit Breakers</a:t>
            </a:r>
          </a:p>
          <a:p>
            <a:pPr marL="651510" indent="-514350">
              <a:buAutoNum type="arabicPeriod"/>
            </a:pPr>
            <a:endParaRPr lang="en-CA" dirty="0"/>
          </a:p>
          <a:p>
            <a:pPr marL="651510" indent="-514350">
              <a:buSzPct val="100000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Fuses &amp; Sockets</a:t>
            </a:r>
          </a:p>
          <a:p>
            <a:pPr marL="651510" indent="-514350">
              <a:buAutoNum type="arabicPeriod"/>
            </a:pPr>
            <a:endParaRPr lang="en-CA" dirty="0"/>
          </a:p>
          <a:p>
            <a:pPr marL="651510" indent="-514350">
              <a:buSzPct val="100000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Diagnostic Pins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Owner\Documents\TTC\T-8R transit Bus Applications\IMG_0892 text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5626968" cy="422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5805264"/>
            <a:ext cx="8784976" cy="93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Spray </a:t>
            </a:r>
            <a:r>
              <a:rPr lang="en-CA" b="1" dirty="0"/>
              <a:t>Termin-8R</a:t>
            </a:r>
            <a:r>
              <a:rPr lang="en-CA" dirty="0"/>
              <a:t> liberally on all circuit </a:t>
            </a:r>
            <a:r>
              <a:rPr lang="en-CA" b="1" dirty="0"/>
              <a:t>Breaker </a:t>
            </a:r>
            <a:r>
              <a:rPr lang="en-CA" b="1" dirty="0" smtClean="0"/>
              <a:t>Switches,</a:t>
            </a:r>
            <a:r>
              <a:rPr lang="en-CA" dirty="0" smtClean="0"/>
              <a:t> </a:t>
            </a:r>
            <a:r>
              <a:rPr lang="en-CA" b="1" dirty="0"/>
              <a:t>Fuses and </a:t>
            </a:r>
            <a:r>
              <a:rPr lang="en-CA" b="1" dirty="0" smtClean="0"/>
              <a:t>Sockets, </a:t>
            </a:r>
            <a:r>
              <a:rPr lang="en-CA" dirty="0" smtClean="0"/>
              <a:t>and </a:t>
            </a:r>
            <a:r>
              <a:rPr lang="en-CA" b="1" dirty="0"/>
              <a:t>Diagnostic Pins</a:t>
            </a:r>
            <a:r>
              <a:rPr lang="en-CA" dirty="0"/>
              <a:t>. </a:t>
            </a:r>
            <a:r>
              <a:rPr lang="en-CA" b="1" dirty="0"/>
              <a:t>Termin-8R</a:t>
            </a:r>
            <a:r>
              <a:rPr lang="en-CA" dirty="0"/>
              <a:t> will provide reliable circuitry performance with no interruption of current flow CAUSED BY CORROSION.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83244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892480" cy="1143000"/>
          </a:xfrm>
        </p:spPr>
        <p:txBody>
          <a:bodyPr>
            <a:normAutofit fontScale="90000"/>
          </a:bodyPr>
          <a:lstStyle/>
          <a:p>
            <a:r>
              <a:rPr lang="en-CA" sz="4000" dirty="0" smtClean="0">
                <a:solidFill>
                  <a:srgbClr val="C00000"/>
                </a:solidFill>
              </a:rPr>
              <a:t>7. </a:t>
            </a:r>
            <a:r>
              <a:rPr lang="en-CA" sz="4000" dirty="0">
                <a:solidFill>
                  <a:srgbClr val="C00000"/>
                </a:solidFill>
              </a:rPr>
              <a:t>Vehicle Lighting and Signage </a:t>
            </a:r>
            <a:br>
              <a:rPr lang="en-CA" sz="4000" dirty="0">
                <a:solidFill>
                  <a:srgbClr val="C00000"/>
                </a:solidFill>
              </a:rPr>
            </a:br>
            <a:r>
              <a:rPr lang="en-CA" sz="2900" dirty="0" smtClean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Lubricate</a:t>
            </a:r>
            <a:r>
              <a:rPr lang="en-CA" sz="29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, Clean and Protect </a:t>
            </a:r>
            <a:r>
              <a:rPr lang="en-CA" sz="2900" dirty="0" smtClean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Electrical Connections &amp; Components</a:t>
            </a:r>
            <a:endParaRPr lang="en-CA" sz="29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6056" y="1628801"/>
            <a:ext cx="3740224" cy="3672408"/>
          </a:xfrm>
        </p:spPr>
        <p:txBody>
          <a:bodyPr/>
          <a:lstStyle/>
          <a:p>
            <a:pPr marL="651510" lvl="0" indent="-514350">
              <a:buClr>
                <a:prstClr val="white">
                  <a:shade val="95000"/>
                </a:prstClr>
              </a:buClr>
              <a:buSzPct val="100000"/>
              <a:buFont typeface="Wingdings 2"/>
              <a:buAutoNum type="arabicPeriod"/>
            </a:pPr>
            <a:endParaRPr lang="en-CA" b="1" dirty="0" smtClean="0">
              <a:solidFill>
                <a:prstClr val="black"/>
              </a:solidFill>
            </a:endParaRPr>
          </a:p>
          <a:p>
            <a:pPr marL="651510" lvl="0" indent="-514350">
              <a:buClr>
                <a:prstClr val="white">
                  <a:shade val="95000"/>
                </a:prstClr>
              </a:buClr>
              <a:buSzPct val="100000"/>
              <a:buFont typeface="Wingdings 2"/>
              <a:buAutoNum type="arabicPeriod"/>
            </a:pPr>
            <a:r>
              <a:rPr lang="en-CA" b="1" dirty="0" smtClean="0">
                <a:solidFill>
                  <a:prstClr val="black"/>
                </a:solidFill>
              </a:rPr>
              <a:t>Head </a:t>
            </a:r>
            <a:r>
              <a:rPr lang="en-CA" b="1" dirty="0">
                <a:solidFill>
                  <a:prstClr val="black"/>
                </a:solidFill>
              </a:rPr>
              <a:t>Lights and Turn Signals</a:t>
            </a:r>
          </a:p>
          <a:p>
            <a:pPr marL="651510" lvl="0" indent="-514350">
              <a:buClr>
                <a:prstClr val="white">
                  <a:shade val="95000"/>
                </a:prstClr>
              </a:buClr>
              <a:buSzPct val="100000"/>
              <a:buFont typeface="Wingdings 2"/>
              <a:buAutoNum type="arabicPeriod"/>
            </a:pPr>
            <a:endParaRPr lang="en-CA" b="1" dirty="0">
              <a:solidFill>
                <a:prstClr val="black"/>
              </a:solidFill>
            </a:endParaRPr>
          </a:p>
          <a:p>
            <a:pPr marL="651510" lvl="0" indent="-514350">
              <a:buClr>
                <a:prstClr val="white">
                  <a:shade val="95000"/>
                </a:prstClr>
              </a:buClr>
              <a:buSzPct val="100000"/>
              <a:buFont typeface="Wingdings 2"/>
              <a:buAutoNum type="arabicPeriod"/>
            </a:pPr>
            <a:r>
              <a:rPr lang="en-CA" b="1" dirty="0">
                <a:solidFill>
                  <a:prstClr val="black"/>
                </a:solidFill>
              </a:rPr>
              <a:t>Destination Sign</a:t>
            </a:r>
          </a:p>
          <a:p>
            <a:pPr marL="651510" lvl="0" indent="-514350">
              <a:buClr>
                <a:prstClr val="white">
                  <a:shade val="95000"/>
                </a:prstClr>
              </a:buClr>
              <a:buSzPct val="100000"/>
              <a:buFont typeface="Wingdings 2"/>
              <a:buAutoNum type="arabicPeriod"/>
            </a:pPr>
            <a:endParaRPr lang="en-CA" b="1" dirty="0">
              <a:solidFill>
                <a:prstClr val="black"/>
              </a:solidFill>
            </a:endParaRPr>
          </a:p>
          <a:p>
            <a:pPr marL="651510" lvl="0" indent="-514350">
              <a:buClr>
                <a:prstClr val="white">
                  <a:shade val="95000"/>
                </a:prstClr>
              </a:buClr>
              <a:buSzPct val="100000"/>
              <a:buFont typeface="Wingdings 2"/>
              <a:buAutoNum type="arabicPeriod"/>
            </a:pPr>
            <a:r>
              <a:rPr lang="en-CA" b="1" dirty="0">
                <a:solidFill>
                  <a:prstClr val="black"/>
                </a:solidFill>
              </a:rPr>
              <a:t>Marker Lighting</a:t>
            </a:r>
          </a:p>
          <a:p>
            <a:endParaRPr lang="en-C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0768"/>
            <a:ext cx="3898776" cy="4229345"/>
          </a:xfrm>
        </p:spPr>
      </p:pic>
      <p:sp>
        <p:nvSpPr>
          <p:cNvPr id="6" name="TextBox 5"/>
          <p:cNvSpPr txBox="1"/>
          <p:nvPr/>
        </p:nvSpPr>
        <p:spPr>
          <a:xfrm>
            <a:off x="242346" y="5517232"/>
            <a:ext cx="8796873" cy="122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Spray </a:t>
            </a:r>
            <a:r>
              <a:rPr lang="en-CA" dirty="0"/>
              <a:t>the Lighting</a:t>
            </a:r>
            <a:r>
              <a:rPr lang="en-CA" b="1" dirty="0"/>
              <a:t> Pins</a:t>
            </a:r>
            <a:r>
              <a:rPr lang="en-CA" dirty="0"/>
              <a:t> and </a:t>
            </a:r>
            <a:r>
              <a:rPr lang="en-CA" b="1" dirty="0"/>
              <a:t>Sockets</a:t>
            </a:r>
            <a:r>
              <a:rPr lang="en-CA" dirty="0"/>
              <a:t> of all bulbs to lubricate and clean contact points. </a:t>
            </a:r>
            <a:r>
              <a:rPr lang="en-CA" b="1" dirty="0"/>
              <a:t>Termin-8R</a:t>
            </a:r>
            <a:r>
              <a:rPr lang="en-CA" dirty="0"/>
              <a:t> will provide ongoing protection against corrosion while restoring previously interrupted current flow. A</a:t>
            </a:r>
            <a:r>
              <a:rPr lang="en-CA" dirty="0" smtClean="0"/>
              <a:t>pplication should include </a:t>
            </a:r>
            <a:r>
              <a:rPr lang="en-CA" dirty="0"/>
              <a:t>the Headlights and Turn </a:t>
            </a:r>
            <a:r>
              <a:rPr lang="en-CA" dirty="0" smtClean="0"/>
              <a:t>Signals; Destination </a:t>
            </a:r>
            <a:r>
              <a:rPr lang="en-CA" dirty="0"/>
              <a:t>S</a:t>
            </a:r>
            <a:r>
              <a:rPr lang="en-CA" dirty="0" smtClean="0"/>
              <a:t>ignage </a:t>
            </a:r>
            <a:r>
              <a:rPr lang="en-CA" dirty="0"/>
              <a:t>and all front and side </a:t>
            </a:r>
            <a:r>
              <a:rPr lang="en-CA" dirty="0" smtClean="0"/>
              <a:t>Marker </a:t>
            </a:r>
            <a:r>
              <a:rPr lang="en-CA" dirty="0"/>
              <a:t>L</a:t>
            </a:r>
            <a:r>
              <a:rPr lang="en-CA" dirty="0" smtClean="0"/>
              <a:t>ights</a:t>
            </a:r>
            <a:r>
              <a:rPr lang="en-CA" dirty="0"/>
              <a:t>.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96450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3600" dirty="0">
                <a:solidFill>
                  <a:srgbClr val="C00000"/>
                </a:solidFill>
              </a:rPr>
              <a:t>7. Vehicle Lighting and Signage </a:t>
            </a:r>
            <a:br>
              <a:rPr lang="en-CA" sz="3600" dirty="0">
                <a:solidFill>
                  <a:srgbClr val="C00000"/>
                </a:solidFill>
              </a:rPr>
            </a:br>
            <a:r>
              <a:rPr lang="en-CA" sz="26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Lubricate, Clean and Protect Electrical Connections &amp; Components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4614" y="1340768"/>
            <a:ext cx="4110608" cy="3837186"/>
          </a:xfrm>
        </p:spPr>
        <p:txBody>
          <a:bodyPr>
            <a:normAutofit/>
          </a:bodyPr>
          <a:lstStyle/>
          <a:p>
            <a:pPr marL="651510" lvl="0" indent="-514350">
              <a:buClr>
                <a:prstClr val="white">
                  <a:shade val="95000"/>
                </a:prstClr>
              </a:buClr>
              <a:buSzPct val="100000"/>
              <a:buFont typeface="Wingdings 2"/>
              <a:buAutoNum type="arabicPeriod"/>
            </a:pPr>
            <a:r>
              <a:rPr lang="en-CA" b="1" dirty="0" smtClean="0">
                <a:solidFill>
                  <a:prstClr val="black"/>
                </a:solidFill>
              </a:rPr>
              <a:t>Braking, Turn </a:t>
            </a:r>
            <a:r>
              <a:rPr lang="en-CA" b="1" dirty="0">
                <a:solidFill>
                  <a:prstClr val="black"/>
                </a:solidFill>
              </a:rPr>
              <a:t>Signal </a:t>
            </a:r>
            <a:r>
              <a:rPr lang="en-CA" b="1" dirty="0" smtClean="0">
                <a:solidFill>
                  <a:prstClr val="black"/>
                </a:solidFill>
              </a:rPr>
              <a:t>&amp; Reverse Lights Array</a:t>
            </a:r>
            <a:endParaRPr lang="en-CA" b="1" dirty="0">
              <a:solidFill>
                <a:prstClr val="black"/>
              </a:solidFill>
            </a:endParaRPr>
          </a:p>
          <a:p>
            <a:pPr marL="651510" lvl="0" indent="-514350">
              <a:buClr>
                <a:prstClr val="white">
                  <a:shade val="95000"/>
                </a:prstClr>
              </a:buClr>
              <a:buSzPct val="100000"/>
              <a:buFont typeface="Wingdings 2"/>
              <a:buAutoNum type="arabicPeriod"/>
            </a:pPr>
            <a:endParaRPr lang="en-CA" b="1" dirty="0">
              <a:solidFill>
                <a:prstClr val="black"/>
              </a:solidFill>
            </a:endParaRPr>
          </a:p>
          <a:p>
            <a:pPr marL="651510" lvl="0" indent="-514350">
              <a:buClr>
                <a:prstClr val="white">
                  <a:shade val="95000"/>
                </a:prstClr>
              </a:buClr>
              <a:buSzPct val="100000"/>
              <a:buFont typeface="Wingdings 2"/>
              <a:buAutoNum type="arabicPeriod"/>
            </a:pPr>
            <a:r>
              <a:rPr lang="en-CA" b="1" dirty="0" smtClean="0">
                <a:solidFill>
                  <a:prstClr val="black"/>
                </a:solidFill>
              </a:rPr>
              <a:t>Route Identification</a:t>
            </a:r>
          </a:p>
          <a:p>
            <a:pPr marL="137160" lvl="0" indent="0">
              <a:buClr>
                <a:prstClr val="white">
                  <a:shade val="95000"/>
                </a:prstClr>
              </a:buClr>
              <a:buSzPct val="100000"/>
              <a:buNone/>
            </a:pPr>
            <a:r>
              <a:rPr lang="en-CA" b="1" dirty="0">
                <a:solidFill>
                  <a:prstClr val="black"/>
                </a:solidFill>
              </a:rPr>
              <a:t> </a:t>
            </a:r>
            <a:r>
              <a:rPr lang="en-CA" b="1" dirty="0" smtClean="0">
                <a:solidFill>
                  <a:prstClr val="black"/>
                </a:solidFill>
              </a:rPr>
              <a:t>     Signage</a:t>
            </a:r>
          </a:p>
          <a:p>
            <a:pPr marL="137160" lvl="0" indent="0">
              <a:buClr>
                <a:prstClr val="white">
                  <a:shade val="95000"/>
                </a:prstClr>
              </a:buClr>
              <a:buSzPct val="100000"/>
              <a:buNone/>
            </a:pPr>
            <a:endParaRPr lang="en-CA" b="1" dirty="0">
              <a:solidFill>
                <a:prstClr val="black"/>
              </a:solidFill>
            </a:endParaRPr>
          </a:p>
          <a:p>
            <a:pPr marL="137160" lvl="0" indent="0">
              <a:buClr>
                <a:prstClr val="white">
                  <a:shade val="95000"/>
                </a:prstClr>
              </a:buClr>
              <a:buSzPct val="100000"/>
              <a:buNone/>
            </a:pPr>
            <a:r>
              <a:rPr lang="en-CA" b="1" dirty="0" smtClean="0"/>
              <a:t>3.</a:t>
            </a:r>
            <a:r>
              <a:rPr lang="en-CA" b="1" dirty="0" smtClean="0">
                <a:solidFill>
                  <a:prstClr val="black"/>
                </a:solidFill>
              </a:rPr>
              <a:t>    Marker </a:t>
            </a:r>
            <a:r>
              <a:rPr lang="en-CA" b="1" dirty="0">
                <a:solidFill>
                  <a:prstClr val="black"/>
                </a:solidFill>
              </a:rPr>
              <a:t>Lighting</a:t>
            </a:r>
          </a:p>
          <a:p>
            <a:endParaRPr lang="en-CA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1556792"/>
            <a:ext cx="4035633" cy="36211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1520" y="5301208"/>
            <a:ext cx="8640960" cy="140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en-CA" dirty="0" smtClean="0">
                <a:latin typeface="Calibri"/>
                <a:ea typeface="Calibri"/>
                <a:cs typeface="Times New Roman"/>
              </a:rPr>
              <a:t>At </a:t>
            </a:r>
            <a:r>
              <a:rPr lang="en-CA" dirty="0">
                <a:latin typeface="Calibri"/>
                <a:ea typeface="Calibri"/>
                <a:cs typeface="Times New Roman"/>
              </a:rPr>
              <a:t>the rear of the vehicle, apply </a:t>
            </a:r>
            <a:r>
              <a:rPr lang="en-CA" b="1" dirty="0">
                <a:latin typeface="Calibri"/>
                <a:ea typeface="Calibri"/>
                <a:cs typeface="Times New Roman"/>
              </a:rPr>
              <a:t>Termin-8R</a:t>
            </a:r>
            <a:r>
              <a:rPr lang="en-CA" dirty="0">
                <a:latin typeface="Calibri"/>
                <a:ea typeface="Calibri"/>
                <a:cs typeface="Times New Roman"/>
              </a:rPr>
              <a:t> to all </a:t>
            </a:r>
            <a:r>
              <a:rPr lang="en-CA" b="1" dirty="0" smtClean="0">
                <a:latin typeface="Calibri"/>
                <a:ea typeface="Calibri"/>
                <a:cs typeface="Times New Roman"/>
              </a:rPr>
              <a:t>Electrical </a:t>
            </a:r>
            <a:r>
              <a:rPr lang="en-CA" b="1" dirty="0">
                <a:latin typeface="Calibri"/>
                <a:ea typeface="Calibri"/>
                <a:cs typeface="Times New Roman"/>
              </a:rPr>
              <a:t>Connection Points</a:t>
            </a:r>
            <a:r>
              <a:rPr lang="en-CA" dirty="0">
                <a:latin typeface="Calibri"/>
                <a:ea typeface="Calibri"/>
                <a:cs typeface="Times New Roman"/>
              </a:rPr>
              <a:t> including Rear </a:t>
            </a:r>
            <a:r>
              <a:rPr lang="en-CA" dirty="0" smtClean="0">
                <a:latin typeface="Calibri"/>
                <a:ea typeface="Calibri"/>
                <a:cs typeface="Times New Roman"/>
              </a:rPr>
              <a:t>Brake</a:t>
            </a:r>
            <a:r>
              <a:rPr lang="en-CA" dirty="0">
                <a:latin typeface="Calibri"/>
                <a:ea typeface="Calibri"/>
                <a:cs typeface="Times New Roman"/>
              </a:rPr>
              <a:t>, </a:t>
            </a:r>
            <a:r>
              <a:rPr lang="en-CA" dirty="0" smtClean="0">
                <a:latin typeface="Calibri"/>
                <a:ea typeface="Calibri"/>
                <a:cs typeface="Times New Roman"/>
              </a:rPr>
              <a:t>Turn Signal </a:t>
            </a:r>
            <a:r>
              <a:rPr lang="en-CA" dirty="0">
                <a:latin typeface="Calibri"/>
                <a:ea typeface="Calibri"/>
                <a:cs typeface="Times New Roman"/>
              </a:rPr>
              <a:t>and </a:t>
            </a:r>
            <a:r>
              <a:rPr lang="en-CA" dirty="0" smtClean="0">
                <a:latin typeface="Calibri"/>
                <a:ea typeface="Calibri"/>
                <a:cs typeface="Times New Roman"/>
              </a:rPr>
              <a:t>Back up Lights; </a:t>
            </a:r>
            <a:r>
              <a:rPr lang="en-CA" dirty="0">
                <a:latin typeface="Calibri"/>
                <a:ea typeface="Calibri"/>
                <a:cs typeface="Times New Roman"/>
              </a:rPr>
              <a:t>the Route </a:t>
            </a:r>
            <a:r>
              <a:rPr lang="en-CA" dirty="0" smtClean="0">
                <a:latin typeface="Calibri"/>
                <a:ea typeface="Calibri"/>
                <a:cs typeface="Times New Roman"/>
              </a:rPr>
              <a:t>Signage; </a:t>
            </a:r>
            <a:r>
              <a:rPr lang="en-CA" dirty="0">
                <a:latin typeface="Calibri"/>
                <a:ea typeface="Calibri"/>
                <a:cs typeface="Times New Roman"/>
              </a:rPr>
              <a:t>and </a:t>
            </a:r>
            <a:r>
              <a:rPr lang="en-CA" dirty="0" smtClean="0">
                <a:latin typeface="Calibri"/>
                <a:ea typeface="Calibri"/>
                <a:cs typeface="Times New Roman"/>
              </a:rPr>
              <a:t>Marker </a:t>
            </a:r>
            <a:r>
              <a:rPr lang="en-CA" dirty="0">
                <a:latin typeface="Calibri"/>
                <a:ea typeface="Calibri"/>
                <a:cs typeface="Times New Roman"/>
              </a:rPr>
              <a:t>lighting. When servicing the </a:t>
            </a:r>
            <a:r>
              <a:rPr lang="en-CA" dirty="0" smtClean="0">
                <a:latin typeface="Calibri"/>
                <a:ea typeface="Calibri"/>
                <a:cs typeface="Times New Roman"/>
              </a:rPr>
              <a:t>Destination and Route </a:t>
            </a:r>
            <a:r>
              <a:rPr lang="en-CA" dirty="0">
                <a:latin typeface="Calibri"/>
                <a:ea typeface="Calibri"/>
                <a:cs typeface="Times New Roman"/>
              </a:rPr>
              <a:t>messaging signs, you can spray Termin-8R on the circuit boards for corrosion protection and extended operating life.</a:t>
            </a:r>
            <a:endParaRPr lang="en-CA" sz="1400" dirty="0">
              <a:latin typeface="Calibri"/>
              <a:ea typeface="Calibri"/>
              <a:cs typeface="Times New Roman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926025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7504" y="260648"/>
            <a:ext cx="8784976" cy="1143000"/>
          </a:xfrm>
        </p:spPr>
        <p:txBody>
          <a:bodyPr>
            <a:noAutofit/>
          </a:bodyPr>
          <a:lstStyle/>
          <a:p>
            <a:r>
              <a:rPr lang="en-CA" sz="3600" dirty="0" smtClean="0">
                <a:solidFill>
                  <a:srgbClr val="C00000"/>
                </a:solidFill>
              </a:rPr>
              <a:t>8. Vehicle Systems &amp; Equipment</a:t>
            </a:r>
            <a:br>
              <a:rPr lang="en-CA" sz="3600" dirty="0" smtClean="0">
                <a:solidFill>
                  <a:srgbClr val="C00000"/>
                </a:solidFill>
              </a:rPr>
            </a:br>
            <a:r>
              <a:rPr lang="en-CA" sz="26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Lubricate, Clean and Protect </a:t>
            </a:r>
            <a:r>
              <a:rPr lang="en-CA" sz="2600" dirty="0" smtClean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Mechanical </a:t>
            </a:r>
            <a:r>
              <a:rPr lang="en-CA" sz="26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Components</a:t>
            </a:r>
            <a:endParaRPr lang="en-CA" sz="3600" dirty="0">
              <a:solidFill>
                <a:srgbClr val="C000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95536" y="1535112"/>
            <a:ext cx="8352928" cy="750887"/>
          </a:xfrm>
        </p:spPr>
        <p:txBody>
          <a:bodyPr>
            <a:noAutofit/>
          </a:bodyPr>
          <a:lstStyle/>
          <a:p>
            <a:pPr algn="ctr"/>
            <a:r>
              <a:rPr lang="en-CA" sz="3200" b="1" dirty="0" smtClean="0">
                <a:solidFill>
                  <a:srgbClr val="7E0000"/>
                </a:solidFill>
              </a:rPr>
              <a:t>Latches </a:t>
            </a:r>
            <a:r>
              <a:rPr lang="en-CA" sz="3200" b="1" dirty="0" smtClean="0">
                <a:solidFill>
                  <a:srgbClr val="7E0000"/>
                </a:solidFill>
                <a:latin typeface="Book Antiqua"/>
              </a:rPr>
              <a:t>•</a:t>
            </a:r>
            <a:r>
              <a:rPr lang="en-CA" sz="3200" b="1" dirty="0" smtClean="0">
                <a:solidFill>
                  <a:srgbClr val="7E0000"/>
                </a:solidFill>
              </a:rPr>
              <a:t> stoppers </a:t>
            </a:r>
            <a:r>
              <a:rPr lang="en-CA" sz="3200" b="1" dirty="0" smtClean="0">
                <a:solidFill>
                  <a:srgbClr val="7E0000"/>
                </a:solidFill>
                <a:latin typeface="Book Antiqua"/>
              </a:rPr>
              <a:t>• </a:t>
            </a:r>
            <a:r>
              <a:rPr lang="en-CA" sz="3200" b="1" dirty="0" smtClean="0">
                <a:solidFill>
                  <a:srgbClr val="7E0000"/>
                </a:solidFill>
              </a:rPr>
              <a:t>catches</a:t>
            </a:r>
            <a:r>
              <a:rPr lang="en-CA" sz="3200" b="1" dirty="0" smtClean="0">
                <a:solidFill>
                  <a:srgbClr val="7E0000"/>
                </a:solidFill>
                <a:latin typeface="Book Antiqua"/>
              </a:rPr>
              <a:t>•</a:t>
            </a:r>
            <a:r>
              <a:rPr lang="en-CA" sz="3200" b="1" dirty="0" smtClean="0">
                <a:solidFill>
                  <a:srgbClr val="7E0000"/>
                </a:solidFill>
              </a:rPr>
              <a:t> Sliders </a:t>
            </a:r>
            <a:r>
              <a:rPr lang="en-CA" sz="3200" b="1" dirty="0" smtClean="0">
                <a:solidFill>
                  <a:srgbClr val="7E0000"/>
                </a:solidFill>
                <a:latin typeface="Book Antiqua"/>
              </a:rPr>
              <a:t>•</a:t>
            </a:r>
            <a:r>
              <a:rPr lang="en-CA" sz="3200" b="1" dirty="0" smtClean="0">
                <a:solidFill>
                  <a:srgbClr val="7E0000"/>
                </a:solidFill>
              </a:rPr>
              <a:t>rails </a:t>
            </a:r>
            <a:r>
              <a:rPr lang="en-CA" sz="3200" b="1" dirty="0" smtClean="0">
                <a:solidFill>
                  <a:srgbClr val="7E0000"/>
                </a:solidFill>
                <a:latin typeface="Book Antiqua"/>
              </a:rPr>
              <a:t>• hinges • arms </a:t>
            </a:r>
            <a:endParaRPr lang="en-CA" sz="3200" b="1" dirty="0">
              <a:solidFill>
                <a:srgbClr val="7E0000"/>
              </a:solidFill>
            </a:endParaRPr>
          </a:p>
        </p:txBody>
      </p:sp>
      <p:pic>
        <p:nvPicPr>
          <p:cNvPr id="3074" name="Picture 2" descr="C:\Users\Owner\Documents\TTC\T-8R transit Bus Applications\IMG_081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750" y="2433619"/>
            <a:ext cx="2466181" cy="184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3" y="4307240"/>
            <a:ext cx="2522067" cy="1888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 descr="C:\Users\Owner\Documents\TTC\T-8R transit Bus Applications\IMG_085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132" y="2420888"/>
            <a:ext cx="2542294" cy="190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16" y="2386376"/>
            <a:ext cx="2317502" cy="3813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603" y="4293096"/>
            <a:ext cx="2459782" cy="1888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6441" y="6147293"/>
            <a:ext cx="8123660" cy="710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Use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Termin-8r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 wherever you encounter the variety of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Latches, Stoppers, Catches, Sliders, Rails, Hinges and Support Arms 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that are part of the vehicle</a:t>
            </a:r>
            <a:r>
              <a:rPr lang="en-CA" dirty="0">
                <a:latin typeface="Calibri"/>
                <a:ea typeface="Calibri"/>
                <a:cs typeface="Times New Roman"/>
              </a:rPr>
              <a:t>.</a:t>
            </a:r>
            <a:endParaRPr lang="en-CA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28564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CA" sz="3100" dirty="0">
                <a:solidFill>
                  <a:srgbClr val="C00000"/>
                </a:solidFill>
              </a:rPr>
              <a:t>SERVICE ALL TRANSIT VEHICLE ELECTRICAL AND MECHANICAL COMPONENTS</a:t>
            </a:r>
            <a:endParaRPr lang="en-CA" sz="31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91680" y="1628800"/>
            <a:ext cx="7056784" cy="4392000"/>
          </a:xfrm>
        </p:spPr>
        <p:txBody>
          <a:bodyPr/>
          <a:lstStyle/>
          <a:p>
            <a:pPr marL="651510" indent="-514350">
              <a:buFont typeface="+mj-lt"/>
              <a:buAutoNum type="arabicPeriod"/>
            </a:pPr>
            <a:endParaRPr lang="en-CA" b="1" dirty="0" smtClean="0">
              <a:solidFill>
                <a:schemeClr val="bg1"/>
              </a:solidFill>
            </a:endParaRPr>
          </a:p>
          <a:p>
            <a:pPr marL="651510" indent="-514350">
              <a:buClr>
                <a:srgbClr val="800000"/>
              </a:buClr>
              <a:buSzPct val="100000"/>
              <a:buFont typeface="+mj-lt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MAIN ELECTRICAL CONTROL BOX</a:t>
            </a:r>
          </a:p>
          <a:p>
            <a:pPr marL="651510" indent="-514350">
              <a:buClr>
                <a:srgbClr val="800000"/>
              </a:buClr>
              <a:buSzPct val="100000"/>
              <a:buFont typeface="+mj-lt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FRONT DOOR OPERATION</a:t>
            </a:r>
          </a:p>
          <a:p>
            <a:pPr marL="651510" indent="-514350">
              <a:buClr>
                <a:srgbClr val="800000"/>
              </a:buClr>
              <a:buSzPct val="100000"/>
              <a:buFont typeface="+mj-lt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REAR DOOR OPERATION</a:t>
            </a:r>
          </a:p>
          <a:p>
            <a:pPr marL="651510" indent="-514350">
              <a:buClr>
                <a:srgbClr val="7E0000"/>
              </a:buClr>
              <a:buSzPct val="100000"/>
              <a:buFont typeface="+mj-lt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WINDOW &amp; DOOR MECHANISMS</a:t>
            </a:r>
          </a:p>
          <a:p>
            <a:pPr marL="651510" indent="-514350">
              <a:buClr>
                <a:srgbClr val="7E0000"/>
              </a:buClr>
              <a:buSzPct val="100000"/>
              <a:buFont typeface="+mj-lt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WHEELCHAIR RAMP MECHANISM</a:t>
            </a:r>
          </a:p>
          <a:p>
            <a:pPr marL="651510" indent="-514350">
              <a:buClr>
                <a:srgbClr val="800000"/>
              </a:buClr>
              <a:buSzPct val="100000"/>
              <a:buFont typeface="+mj-lt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AIR CONDITIONING SYSTEM</a:t>
            </a:r>
          </a:p>
          <a:p>
            <a:pPr marL="651510" indent="-514350">
              <a:buClr>
                <a:srgbClr val="800000"/>
              </a:buClr>
              <a:buSzPct val="100000"/>
              <a:buFont typeface="+mj-lt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VEHICLE LIGHTING SYSTEM</a:t>
            </a:r>
          </a:p>
          <a:p>
            <a:pPr marL="651510" indent="-514350">
              <a:buClr>
                <a:srgbClr val="800000"/>
              </a:buClr>
              <a:buSzPct val="100000"/>
              <a:buFont typeface="+mj-lt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VEHICLE SYSTEMS &amp; COMPONENTS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1249788" cy="409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6093296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latin typeface="Book Antiqua" panose="02040602050305030304" pitchFamily="18" charset="0"/>
                <a:ea typeface="Calibri"/>
                <a:cs typeface="Times New Roman"/>
              </a:rPr>
              <a:t>This presentation 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will focus on eight areas where the application of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Termin-8R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 will result in improved performance and extended parts operation.</a:t>
            </a:r>
            <a:endParaRPr lang="en-CA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7686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3050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en-CA" sz="4000" dirty="0">
                <a:solidFill>
                  <a:srgbClr val="C00000"/>
                </a:solidFill>
              </a:rPr>
              <a:t>8. Vehicle Systems &amp; Equipment</a:t>
            </a:r>
            <a:r>
              <a:rPr lang="en-CA" sz="3600" dirty="0">
                <a:solidFill>
                  <a:srgbClr val="C00000"/>
                </a:solidFill>
              </a:rPr>
              <a:t/>
            </a:r>
            <a:br>
              <a:rPr lang="en-CA" sz="3600" dirty="0">
                <a:solidFill>
                  <a:srgbClr val="C00000"/>
                </a:solidFill>
              </a:rPr>
            </a:br>
            <a:r>
              <a:rPr lang="en-CA" sz="29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Lubricate, Clean and Protect Electrical &amp; Mechanical Components</a:t>
            </a:r>
            <a:endParaRPr lang="en-CA" sz="29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556792"/>
            <a:ext cx="4040188" cy="750887"/>
          </a:xfrm>
        </p:spPr>
        <p:txBody>
          <a:bodyPr>
            <a:normAutofit fontScale="70000" lnSpcReduction="20000"/>
          </a:bodyPr>
          <a:lstStyle/>
          <a:p>
            <a:pPr lvl="0" algn="ctr">
              <a:buClr>
                <a:prstClr val="white">
                  <a:shade val="95000"/>
                </a:prstClr>
              </a:buClr>
            </a:pPr>
            <a:r>
              <a:rPr lang="en-CA" sz="3200" b="1" dirty="0" smtClean="0">
                <a:solidFill>
                  <a:srgbClr val="7E0000"/>
                </a:solidFill>
              </a:rPr>
              <a:t>pressure Tank valves</a:t>
            </a:r>
            <a:r>
              <a:rPr lang="en-CA" sz="3200" b="1" i="1" dirty="0" smtClean="0">
                <a:solidFill>
                  <a:srgbClr val="7E0000"/>
                </a:solidFill>
              </a:rPr>
              <a:t>, </a:t>
            </a:r>
            <a:r>
              <a:rPr lang="en-CA" sz="3200" b="1" dirty="0" smtClean="0">
                <a:solidFill>
                  <a:srgbClr val="7E0000"/>
                </a:solidFill>
              </a:rPr>
              <a:t>brackets, Fittings</a:t>
            </a: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88024" y="1484784"/>
            <a:ext cx="4041775" cy="504056"/>
          </a:xfrm>
        </p:spPr>
        <p:txBody>
          <a:bodyPr>
            <a:normAutofit/>
          </a:bodyPr>
          <a:lstStyle/>
          <a:p>
            <a:r>
              <a:rPr lang="en-CA" sz="2200" b="1" dirty="0" smtClean="0">
                <a:solidFill>
                  <a:srgbClr val="800000"/>
                </a:solidFill>
              </a:rPr>
              <a:t>Battery terminals</a:t>
            </a:r>
            <a:endParaRPr lang="en-CA" sz="2200" b="1" dirty="0">
              <a:solidFill>
                <a:srgbClr val="800000"/>
              </a:solidFill>
            </a:endParaRPr>
          </a:p>
        </p:txBody>
      </p:sp>
      <p:pic>
        <p:nvPicPr>
          <p:cNvPr id="2050" name="Picture 2" descr="C:\Users\Owner\Documents\TTC\T-8R transit Bus Applications\IMG_084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07" y="2420888"/>
            <a:ext cx="4040188" cy="30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Owner\Documents\TTC\T-8R transit Bus Applications\IMG_085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569" y="2420888"/>
            <a:ext cx="4041775" cy="30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4759" y="5589240"/>
            <a:ext cx="8280920" cy="104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Spray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Termin-8R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 on the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Pressure Tank </a:t>
            </a:r>
            <a:r>
              <a:rPr lang="en-CA" b="1" dirty="0" smtClean="0">
                <a:latin typeface="Book Antiqua" panose="02040602050305030304" pitchFamily="18" charset="0"/>
                <a:ea typeface="Calibri"/>
                <a:cs typeface="Times New Roman"/>
              </a:rPr>
              <a:t>Valves; Brackets; 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and </a:t>
            </a:r>
            <a:r>
              <a:rPr lang="en-CA" b="1" dirty="0" smtClean="0">
                <a:latin typeface="Book Antiqua" panose="02040602050305030304" pitchFamily="18" charset="0"/>
                <a:ea typeface="Calibri"/>
                <a:cs typeface="Times New Roman"/>
              </a:rPr>
              <a:t>Fittings</a:t>
            </a:r>
            <a:r>
              <a:rPr lang="en-CA" dirty="0" smtClean="0">
                <a:latin typeface="Book Antiqua" panose="02040602050305030304" pitchFamily="18" charset="0"/>
                <a:ea typeface="Calibri"/>
                <a:cs typeface="Times New Roman"/>
              </a:rPr>
              <a:t>. Make 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sure that you apply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Termin-8r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 to the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Battery Terminals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 to remove oxidation build-up and ensure continuous current flow.</a:t>
            </a:r>
            <a:endParaRPr lang="en-CA" sz="1400" dirty="0">
              <a:latin typeface="Book Antiqua" panose="02040602050305030304" pitchFamily="18" charset="0"/>
              <a:ea typeface="Calibri"/>
              <a:cs typeface="Times New Roman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076416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3050"/>
            <a:ext cx="8784976" cy="1143000"/>
          </a:xfrm>
        </p:spPr>
        <p:txBody>
          <a:bodyPr>
            <a:normAutofit/>
          </a:bodyPr>
          <a:lstStyle/>
          <a:p>
            <a:r>
              <a:rPr lang="en-CA" sz="4000" dirty="0">
                <a:solidFill>
                  <a:srgbClr val="C00000"/>
                </a:solidFill>
              </a:rPr>
              <a:t>8. Vehicle Systems &amp; Equipment</a:t>
            </a:r>
            <a:r>
              <a:rPr lang="en-CA" sz="3200" dirty="0">
                <a:solidFill>
                  <a:srgbClr val="C00000"/>
                </a:solidFill>
              </a:rPr>
              <a:t/>
            </a:r>
            <a:br>
              <a:rPr lang="en-CA" sz="3200" dirty="0">
                <a:solidFill>
                  <a:srgbClr val="C00000"/>
                </a:solidFill>
              </a:rPr>
            </a:br>
            <a:r>
              <a:rPr lang="en-CA" sz="29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Lubricate, Clean and Protect </a:t>
            </a:r>
            <a:r>
              <a:rPr lang="en-CA" sz="2900" dirty="0" smtClean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Mechanical </a:t>
            </a:r>
            <a:r>
              <a:rPr lang="en-CA" sz="29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Components</a:t>
            </a:r>
            <a:endParaRPr lang="en-CA" sz="29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484784"/>
            <a:ext cx="3563888" cy="957784"/>
          </a:xfrm>
        </p:spPr>
        <p:txBody>
          <a:bodyPr>
            <a:normAutofit/>
          </a:bodyPr>
          <a:lstStyle/>
          <a:p>
            <a:pPr lvl="0" algn="just">
              <a:buClr>
                <a:srgbClr val="800000"/>
              </a:buClr>
            </a:pPr>
            <a:r>
              <a:rPr lang="en-CA" sz="1800" b="1" dirty="0" smtClean="0">
                <a:solidFill>
                  <a:srgbClr val="800000"/>
                </a:solidFill>
              </a:rPr>
              <a:t>Wiper Arm • Pre-heater connectors, clamps &amp; Fasteners </a:t>
            </a:r>
            <a:endParaRPr lang="en-CA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097531" y="1268760"/>
            <a:ext cx="3789244" cy="1080120"/>
          </a:xfrm>
        </p:spPr>
        <p:txBody>
          <a:bodyPr>
            <a:normAutofit/>
          </a:bodyPr>
          <a:lstStyle/>
          <a:p>
            <a:pPr algn="just"/>
            <a:r>
              <a:rPr lang="en-CA" sz="1800" b="1" dirty="0" smtClean="0">
                <a:solidFill>
                  <a:srgbClr val="800000"/>
                </a:solidFill>
              </a:rPr>
              <a:t>pedal </a:t>
            </a:r>
            <a:r>
              <a:rPr lang="en-CA" sz="1800" b="1" dirty="0">
                <a:solidFill>
                  <a:srgbClr val="800000"/>
                </a:solidFill>
              </a:rPr>
              <a:t>pins • </a:t>
            </a:r>
            <a:r>
              <a:rPr lang="en-CA" sz="1800" b="1" dirty="0" smtClean="0">
                <a:solidFill>
                  <a:srgbClr val="800000"/>
                </a:solidFill>
              </a:rPr>
              <a:t>Fan blades,  Pulleys &amp;  fasteners</a:t>
            </a:r>
            <a:endParaRPr lang="en-CA" sz="1800" dirty="0"/>
          </a:p>
        </p:txBody>
      </p:sp>
      <p:pic>
        <p:nvPicPr>
          <p:cNvPr id="1026" name="Picture 2" descr="C:\Users\Owner\Documents\TTC\T-8R transit Bus Applications\IMG_083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34998"/>
            <a:ext cx="2503282" cy="187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62458"/>
            <a:ext cx="2503282" cy="1876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Owner\Documents\TTC\T-8R transit Bus Applications\IMG_088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510" y="4869160"/>
            <a:ext cx="2463681" cy="184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510" y="2124727"/>
            <a:ext cx="2376264" cy="2537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66094" y="2351825"/>
            <a:ext cx="3744416" cy="4621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en-CA" b="1" dirty="0">
                <a:latin typeface="Calibri"/>
                <a:ea typeface="Calibri"/>
                <a:cs typeface="Times New Roman"/>
              </a:rPr>
              <a:t>Termin-8R</a:t>
            </a:r>
            <a:r>
              <a:rPr lang="en-CA" dirty="0">
                <a:latin typeface="Calibri"/>
                <a:ea typeface="Calibri"/>
                <a:cs typeface="Times New Roman"/>
              </a:rPr>
              <a:t> can be used for numerous other components and pieces of equipment including:</a:t>
            </a:r>
            <a:endParaRPr lang="en-CA" sz="1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800"/>
              </a:spcAft>
              <a:buFont typeface="Symbol"/>
              <a:buChar char=""/>
            </a:pPr>
            <a:r>
              <a:rPr lang="en-CA" dirty="0">
                <a:latin typeface="Calibri"/>
                <a:ea typeface="Calibri"/>
                <a:cs typeface="Times New Roman"/>
              </a:rPr>
              <a:t>Wiper arms</a:t>
            </a:r>
            <a:endParaRPr lang="en-CA" sz="1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800"/>
              </a:spcAft>
              <a:buFont typeface="Symbol"/>
              <a:buChar char=""/>
            </a:pPr>
            <a:r>
              <a:rPr lang="en-CA" dirty="0">
                <a:latin typeface="Calibri"/>
                <a:ea typeface="Calibri"/>
                <a:cs typeface="Times New Roman"/>
              </a:rPr>
              <a:t>Pre-heater Connectors, Clamps and Fasteners</a:t>
            </a:r>
            <a:endParaRPr lang="en-CA" sz="1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800"/>
              </a:spcAft>
              <a:buFont typeface="Symbol"/>
              <a:buChar char=""/>
            </a:pPr>
            <a:r>
              <a:rPr lang="en-CA" dirty="0">
                <a:latin typeface="Calibri"/>
                <a:ea typeface="Calibri"/>
                <a:cs typeface="Times New Roman"/>
              </a:rPr>
              <a:t>Pedal </a:t>
            </a:r>
            <a:r>
              <a:rPr lang="en-CA" dirty="0" smtClean="0">
                <a:latin typeface="Calibri"/>
                <a:ea typeface="Calibri"/>
                <a:cs typeface="Times New Roman"/>
              </a:rPr>
              <a:t>Pins</a:t>
            </a:r>
            <a:endParaRPr lang="en-CA" sz="1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800"/>
              </a:spcAft>
              <a:buFont typeface="Symbol"/>
              <a:buChar char=""/>
            </a:pPr>
            <a:r>
              <a:rPr lang="en-CA" dirty="0">
                <a:latin typeface="Calibri"/>
                <a:ea typeface="Calibri"/>
                <a:cs typeface="Times New Roman"/>
              </a:rPr>
              <a:t>Fan </a:t>
            </a:r>
            <a:r>
              <a:rPr lang="en-CA" dirty="0" smtClean="0">
                <a:latin typeface="Calibri"/>
                <a:ea typeface="Calibri"/>
                <a:cs typeface="Times New Roman"/>
              </a:rPr>
              <a:t>blades</a:t>
            </a:r>
          </a:p>
          <a:p>
            <a:pPr marL="342900" lvl="0" indent="-342900">
              <a:lnSpc>
                <a:spcPct val="115000"/>
              </a:lnSpc>
              <a:spcAft>
                <a:spcPts val="1800"/>
              </a:spcAft>
              <a:buFont typeface="Symbol"/>
              <a:buChar char=""/>
            </a:pPr>
            <a:r>
              <a:rPr lang="en-CA" dirty="0" smtClean="0">
                <a:latin typeface="Calibri"/>
                <a:ea typeface="Calibri"/>
                <a:cs typeface="Times New Roman"/>
              </a:rPr>
              <a:t> Pulleys </a:t>
            </a:r>
            <a:r>
              <a:rPr lang="en-CA" dirty="0">
                <a:latin typeface="Calibri"/>
                <a:ea typeface="Calibri"/>
                <a:cs typeface="Times New Roman"/>
              </a:rPr>
              <a:t>and Fasteners</a:t>
            </a:r>
            <a:endParaRPr lang="en-CA" sz="1400" dirty="0">
              <a:latin typeface="Calibri"/>
              <a:ea typeface="Calibri"/>
              <a:cs typeface="Times New Roman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738952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3600" dirty="0">
                <a:solidFill>
                  <a:srgbClr val="C00000"/>
                </a:solidFill>
              </a:rPr>
              <a:t>Termin-8R Anti-Corrosion </a:t>
            </a:r>
            <a:br>
              <a:rPr lang="en-CA" sz="3600" dirty="0">
                <a:solidFill>
                  <a:srgbClr val="C00000"/>
                </a:solidFill>
              </a:rPr>
            </a:br>
            <a:r>
              <a:rPr lang="en-CA" sz="3600" dirty="0">
                <a:solidFill>
                  <a:srgbClr val="C00000"/>
                </a:solidFill>
              </a:rPr>
              <a:t>Spray Lubricant</a:t>
            </a:r>
            <a:endParaRPr lang="en-CA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29408"/>
            <a:ext cx="8150297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14609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>
                <a:solidFill>
                  <a:srgbClr val="800000"/>
                </a:solidFill>
              </a:rPr>
              <a:t>INTRODUCE TERMIN-8R TO YOUR</a:t>
            </a:r>
            <a:br>
              <a:rPr lang="en-CA" dirty="0" smtClean="0">
                <a:solidFill>
                  <a:srgbClr val="800000"/>
                </a:solidFill>
              </a:rPr>
            </a:br>
            <a:r>
              <a:rPr lang="en-CA" dirty="0" smtClean="0">
                <a:solidFill>
                  <a:srgbClr val="800000"/>
                </a:solidFill>
              </a:rPr>
              <a:t>MAINTENANCE OPERATION!!</a:t>
            </a:r>
            <a:endParaRPr lang="en-CA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 algn="ctr">
              <a:buNone/>
            </a:pPr>
            <a:r>
              <a:rPr lang="en-CA" b="1" u="sng" dirty="0" smtClean="0">
                <a:solidFill>
                  <a:schemeClr val="bg1"/>
                </a:solidFill>
              </a:rPr>
              <a:t>FOR MORE INFORMATION CONTACT:</a:t>
            </a:r>
          </a:p>
          <a:p>
            <a:pPr marL="137160" indent="0" algn="ctr">
              <a:buNone/>
            </a:pPr>
            <a:r>
              <a:rPr lang="en-CA" sz="3600" b="1" dirty="0" smtClean="0">
                <a:solidFill>
                  <a:schemeClr val="bg1"/>
                </a:solidFill>
              </a:rPr>
              <a:t>Spectra Products Inc.</a:t>
            </a:r>
          </a:p>
          <a:p>
            <a:pPr marL="137160" indent="0" algn="ctr">
              <a:buNone/>
            </a:pPr>
            <a:r>
              <a:rPr lang="en-CA" sz="3600" b="1" dirty="0" smtClean="0">
                <a:solidFill>
                  <a:schemeClr val="bg1"/>
                </a:solidFill>
              </a:rPr>
              <a:t>Toronto, Ontario, Canada</a:t>
            </a:r>
          </a:p>
          <a:p>
            <a:pPr marL="137160" indent="0" algn="ctr">
              <a:buNone/>
            </a:pPr>
            <a:r>
              <a:rPr lang="en-CA" sz="3600" b="1" dirty="0" smtClean="0">
                <a:solidFill>
                  <a:schemeClr val="bg1"/>
                </a:solidFill>
              </a:rPr>
              <a:t>888-381-2355</a:t>
            </a:r>
          </a:p>
          <a:p>
            <a:pPr marL="137160" indent="0" algn="ctr">
              <a:buNone/>
            </a:pPr>
            <a:r>
              <a:rPr lang="en-CA" sz="3600" b="1" dirty="0" smtClean="0">
                <a:solidFill>
                  <a:schemeClr val="bg1"/>
                </a:solidFill>
              </a:rPr>
              <a:t>416-252-2355</a:t>
            </a:r>
          </a:p>
          <a:p>
            <a:pPr marL="137160" indent="0" algn="ctr">
              <a:buNone/>
            </a:pPr>
            <a:r>
              <a:rPr lang="en-CA" sz="3600" b="1" dirty="0" smtClean="0">
                <a:solidFill>
                  <a:srgbClr val="800000"/>
                </a:solidFill>
              </a:rPr>
              <a:t>info@spectraproducts.ca</a:t>
            </a:r>
          </a:p>
          <a:p>
            <a:pPr marL="137160" indent="0" algn="ctr">
              <a:buNone/>
            </a:pPr>
            <a:r>
              <a:rPr lang="en-CA" sz="3600" b="1" dirty="0" smtClean="0">
                <a:solidFill>
                  <a:srgbClr val="800000"/>
                </a:solidFill>
              </a:rPr>
              <a:t>www.spectraproducts.ca</a:t>
            </a:r>
          </a:p>
          <a:p>
            <a:pPr marL="137160" indent="0">
              <a:buNone/>
            </a:pPr>
            <a:endParaRPr lang="en-C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873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440160"/>
          </a:xfrm>
        </p:spPr>
        <p:txBody>
          <a:bodyPr>
            <a:normAutofit fontScale="90000"/>
          </a:bodyPr>
          <a:lstStyle/>
          <a:p>
            <a:r>
              <a:rPr lang="en-CA" sz="4000" dirty="0" smtClean="0">
                <a:solidFill>
                  <a:srgbClr val="C00000"/>
                </a:solidFill>
              </a:rPr>
              <a:t>1. MAIN ELECTRICAL CONTROL BOX</a:t>
            </a:r>
            <a:r>
              <a:rPr lang="en-CA" dirty="0" smtClean="0">
                <a:solidFill>
                  <a:srgbClr val="C00000"/>
                </a:solidFill>
              </a:rPr>
              <a:t/>
            </a:r>
            <a:br>
              <a:rPr lang="en-CA" dirty="0" smtClean="0">
                <a:solidFill>
                  <a:srgbClr val="C00000"/>
                </a:solidFill>
              </a:rPr>
            </a:br>
            <a:r>
              <a:rPr lang="en-CA" sz="12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/>
            </a:r>
            <a:br>
              <a:rPr lang="en-CA" sz="1200" dirty="0" smtClean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en-CA" sz="3300" dirty="0" smtClean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Lubricate, Clean and Protect Electrical Components</a:t>
            </a:r>
            <a:endParaRPr lang="en-CA" sz="3300" dirty="0">
              <a:solidFill>
                <a:schemeClr val="bg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5580112" y="1844824"/>
            <a:ext cx="3563888" cy="3240360"/>
          </a:xfrm>
        </p:spPr>
        <p:txBody>
          <a:bodyPr>
            <a:normAutofit fontScale="92500"/>
          </a:bodyPr>
          <a:lstStyle/>
          <a:p>
            <a:pPr marL="137160" indent="0">
              <a:buClr>
                <a:srgbClr val="FDF6F5"/>
              </a:buClr>
              <a:buSzPct val="75000"/>
              <a:buNone/>
            </a:pPr>
            <a:r>
              <a:rPr lang="en-CA" sz="2800" b="1" dirty="0" smtClean="0">
                <a:latin typeface="Arial Narrow" panose="020B0606020202030204" pitchFamily="34" charset="0"/>
              </a:rPr>
              <a:t>1. </a:t>
            </a:r>
            <a:r>
              <a:rPr lang="en-CA" sz="2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Circuit Breaker</a:t>
            </a:r>
          </a:p>
          <a:p>
            <a:pPr marL="594360" indent="-457200">
              <a:buAutoNum type="arabicPeriod"/>
            </a:pPr>
            <a:endParaRPr lang="en-CA" sz="2400" dirty="0">
              <a:latin typeface="Arial Narrow" panose="020B0606020202030204" pitchFamily="34" charset="0"/>
            </a:endParaRPr>
          </a:p>
          <a:p>
            <a:pPr marL="137160" indent="0">
              <a:buNone/>
            </a:pPr>
            <a:r>
              <a:rPr lang="en-CA" sz="2800" b="1" dirty="0" smtClean="0">
                <a:latin typeface="Arial Narrow" panose="020B0606020202030204" pitchFamily="34" charset="0"/>
              </a:rPr>
              <a:t>2. </a:t>
            </a:r>
            <a:r>
              <a:rPr lang="en-CA" sz="2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Relays</a:t>
            </a:r>
          </a:p>
          <a:p>
            <a:pPr marL="594360" indent="-457200">
              <a:buAutoNum type="arabicPeriod"/>
            </a:pPr>
            <a:endParaRPr lang="en-CA" sz="24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marL="137160" indent="0">
              <a:buNone/>
            </a:pPr>
            <a:r>
              <a:rPr lang="en-CA" sz="2800" b="1" dirty="0" smtClean="0">
                <a:latin typeface="Arial Narrow" panose="020B0606020202030204" pitchFamily="34" charset="0"/>
              </a:rPr>
              <a:t>3. </a:t>
            </a:r>
            <a:r>
              <a:rPr lang="en-CA" sz="2800" b="1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Dinex</a:t>
            </a:r>
            <a:r>
              <a:rPr lang="en-CA" sz="2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I.O. Module</a:t>
            </a:r>
          </a:p>
          <a:p>
            <a:pPr marL="594360" indent="-457200">
              <a:buAutoNum type="arabicPeriod"/>
            </a:pPr>
            <a:endParaRPr lang="en-CA" sz="24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marL="137160" indent="0">
              <a:buNone/>
            </a:pPr>
            <a:r>
              <a:rPr lang="en-CA" sz="2800" b="1" dirty="0" smtClean="0">
                <a:latin typeface="Arial Narrow" panose="020B0606020202030204" pitchFamily="34" charset="0"/>
              </a:rPr>
              <a:t>4. </a:t>
            </a:r>
            <a:r>
              <a:rPr lang="en-CA" sz="2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Air Pressure Switches</a:t>
            </a:r>
            <a:endParaRPr lang="en-CA" sz="2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Picture 2" descr="C:\Users\Owner\Documents\TTC\T-8R transit Bus Applications\0813 text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547260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5805264"/>
            <a:ext cx="8784976" cy="104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Termin-8r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 should be sprayed liberally on the surfaces of all electrical components including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Circuit </a:t>
            </a:r>
            <a:r>
              <a:rPr lang="en-CA" b="1" dirty="0" smtClean="0">
                <a:latin typeface="Book Antiqua" panose="02040602050305030304" pitchFamily="18" charset="0"/>
                <a:ea typeface="Calibri"/>
                <a:cs typeface="Times New Roman"/>
              </a:rPr>
              <a:t>Breakers;</a:t>
            </a:r>
            <a:r>
              <a:rPr lang="en-CA" dirty="0" smtClean="0">
                <a:latin typeface="Book Antiqua" panose="02040602050305030304" pitchFamily="18" charset="0"/>
                <a:ea typeface="Calibri"/>
                <a:cs typeface="Times New Roman"/>
              </a:rPr>
              <a:t> </a:t>
            </a:r>
            <a:r>
              <a:rPr lang="en-CA" b="1" dirty="0" smtClean="0">
                <a:latin typeface="Book Antiqua" panose="02040602050305030304" pitchFamily="18" charset="0"/>
                <a:ea typeface="Calibri"/>
                <a:cs typeface="Times New Roman"/>
              </a:rPr>
              <a:t>Relays</a:t>
            </a:r>
            <a:r>
              <a:rPr lang="en-CA" dirty="0" smtClean="0">
                <a:latin typeface="Book Antiqua" panose="02040602050305030304" pitchFamily="18" charset="0"/>
                <a:ea typeface="Calibri"/>
                <a:cs typeface="Times New Roman"/>
              </a:rPr>
              <a:t>;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the </a:t>
            </a:r>
            <a:r>
              <a:rPr lang="en-CA" b="1" dirty="0" err="1">
                <a:latin typeface="Book Antiqua" panose="02040602050305030304" pitchFamily="18" charset="0"/>
                <a:ea typeface="Calibri"/>
                <a:cs typeface="Times New Roman"/>
              </a:rPr>
              <a:t>Dinex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 I.O. </a:t>
            </a:r>
            <a:r>
              <a:rPr lang="en-CA" b="1" dirty="0" smtClean="0">
                <a:latin typeface="Book Antiqua" panose="02040602050305030304" pitchFamily="18" charset="0"/>
                <a:ea typeface="Calibri"/>
                <a:cs typeface="Times New Roman"/>
              </a:rPr>
              <a:t>Module;</a:t>
            </a:r>
            <a:r>
              <a:rPr lang="en-CA" dirty="0" smtClean="0">
                <a:latin typeface="Book Antiqua" panose="02040602050305030304" pitchFamily="18" charset="0"/>
                <a:ea typeface="Calibri"/>
                <a:cs typeface="Times New Roman"/>
              </a:rPr>
              <a:t> 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and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Air Pressure Switches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. </a:t>
            </a:r>
            <a:endParaRPr lang="en-CA" sz="1400" dirty="0">
              <a:latin typeface="Book Antiqua" panose="02040602050305030304" pitchFamily="18" charset="0"/>
              <a:ea typeface="Calibri"/>
              <a:cs typeface="Times New Roman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90303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1143000"/>
          </a:xfrm>
        </p:spPr>
        <p:txBody>
          <a:bodyPr>
            <a:normAutofit fontScale="90000"/>
          </a:bodyPr>
          <a:lstStyle/>
          <a:p>
            <a:r>
              <a:rPr lang="en-CA" sz="4000" dirty="0" smtClean="0">
                <a:solidFill>
                  <a:srgbClr val="C00000"/>
                </a:solidFill>
              </a:rPr>
              <a:t>1. MAIN </a:t>
            </a:r>
            <a:r>
              <a:rPr lang="en-CA" sz="4000" dirty="0">
                <a:solidFill>
                  <a:srgbClr val="C00000"/>
                </a:solidFill>
              </a:rPr>
              <a:t>ELECTRICAL CONTROL BOX</a:t>
            </a:r>
            <a:br>
              <a:rPr lang="en-CA" sz="4000" dirty="0">
                <a:solidFill>
                  <a:srgbClr val="C00000"/>
                </a:solidFill>
              </a:rPr>
            </a:br>
            <a:r>
              <a:rPr lang="en-CA" sz="1100" dirty="0">
                <a:solidFill>
                  <a:srgbClr val="C00000"/>
                </a:solidFill>
                <a:latin typeface="Arial Narrow" panose="020B0606020202030204" pitchFamily="34" charset="0"/>
              </a:rPr>
              <a:t/>
            </a:r>
            <a:br>
              <a:rPr lang="en-CA" sz="1100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en-CA" sz="30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Lubricate, Clean and Protect Electrical Components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09236" y="1484784"/>
            <a:ext cx="3635896" cy="3708000"/>
          </a:xfrm>
        </p:spPr>
        <p:txBody>
          <a:bodyPr/>
          <a:lstStyle/>
          <a:p>
            <a:pPr marL="137160" indent="0">
              <a:buNone/>
            </a:pPr>
            <a:endParaRPr lang="en-CA" dirty="0" smtClean="0"/>
          </a:p>
          <a:p>
            <a:endParaRPr lang="en-CA" dirty="0" smtClean="0"/>
          </a:p>
          <a:p>
            <a:pPr marL="137160" indent="0">
              <a:buNone/>
            </a:pPr>
            <a:r>
              <a:rPr lang="en-CA" dirty="0" smtClean="0"/>
              <a:t>1. </a:t>
            </a:r>
            <a:r>
              <a:rPr lang="en-CA" b="1" dirty="0" smtClean="0">
                <a:solidFill>
                  <a:schemeClr val="bg1"/>
                </a:solidFill>
              </a:rPr>
              <a:t>Terminal Strip</a:t>
            </a:r>
          </a:p>
          <a:p>
            <a:endParaRPr lang="en-CA" dirty="0"/>
          </a:p>
          <a:p>
            <a:pPr marL="137160" indent="0">
              <a:buNone/>
            </a:pPr>
            <a:r>
              <a:rPr lang="en-CA" dirty="0" smtClean="0"/>
              <a:t>2. </a:t>
            </a:r>
            <a:r>
              <a:rPr lang="en-CA" b="1" dirty="0" smtClean="0">
                <a:solidFill>
                  <a:schemeClr val="bg1"/>
                </a:solidFill>
              </a:rPr>
              <a:t>Wire Connections</a:t>
            </a:r>
          </a:p>
          <a:p>
            <a:endParaRPr lang="en-CA" dirty="0"/>
          </a:p>
          <a:p>
            <a:pPr marL="137160" indent="0">
              <a:buNone/>
            </a:pPr>
            <a:r>
              <a:rPr lang="en-CA" dirty="0" smtClean="0"/>
              <a:t>3. </a:t>
            </a:r>
            <a:r>
              <a:rPr lang="en-CA" b="1" dirty="0" smtClean="0">
                <a:solidFill>
                  <a:schemeClr val="bg1"/>
                </a:solidFill>
              </a:rPr>
              <a:t>Air Pressure Valves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Owner\Documents\TTC\T-8R transit Bus Applications\IMG_0814 text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5487144" cy="411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5877272"/>
            <a:ext cx="8280920" cy="86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Lubricate, Clean and Protect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Terminal </a:t>
            </a:r>
            <a:r>
              <a:rPr lang="en-CA" b="1" dirty="0" smtClean="0">
                <a:latin typeface="Book Antiqua" panose="02040602050305030304" pitchFamily="18" charset="0"/>
                <a:ea typeface="Calibri"/>
                <a:cs typeface="Times New Roman"/>
              </a:rPr>
              <a:t>Strips;</a:t>
            </a:r>
            <a:r>
              <a:rPr lang="en-CA" dirty="0" smtClean="0">
                <a:latin typeface="Book Antiqua" panose="02040602050305030304" pitchFamily="18" charset="0"/>
                <a:ea typeface="Calibri"/>
                <a:cs typeface="Times New Roman"/>
              </a:rPr>
              <a:t> 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all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Wire </a:t>
            </a:r>
            <a:r>
              <a:rPr lang="en-CA" b="1" dirty="0" smtClean="0">
                <a:latin typeface="Book Antiqua" panose="02040602050305030304" pitchFamily="18" charset="0"/>
                <a:ea typeface="Calibri"/>
                <a:cs typeface="Times New Roman"/>
              </a:rPr>
              <a:t>Connections;</a:t>
            </a:r>
            <a:r>
              <a:rPr lang="en-CA" dirty="0" smtClean="0">
                <a:latin typeface="Book Antiqua" panose="02040602050305030304" pitchFamily="18" charset="0"/>
                <a:ea typeface="Calibri"/>
                <a:cs typeface="Times New Roman"/>
              </a:rPr>
              <a:t> 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and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Air Pressure Valves.</a:t>
            </a:r>
            <a:endParaRPr lang="en-CA" sz="1400" dirty="0">
              <a:latin typeface="Book Antiqua" panose="02040602050305030304" pitchFamily="18" charset="0"/>
              <a:ea typeface="Calibri"/>
              <a:cs typeface="Times New Roman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7298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CA" sz="4000" dirty="0" smtClean="0">
                <a:solidFill>
                  <a:srgbClr val="C00000"/>
                </a:solidFill>
              </a:rPr>
              <a:t>1. MAIN </a:t>
            </a:r>
            <a:r>
              <a:rPr lang="en-CA" sz="4000" dirty="0">
                <a:solidFill>
                  <a:srgbClr val="C00000"/>
                </a:solidFill>
              </a:rPr>
              <a:t>ELECTRICAL CONTROL BOX</a:t>
            </a:r>
            <a:r>
              <a:rPr lang="en-CA" sz="3300" dirty="0">
                <a:solidFill>
                  <a:srgbClr val="C00000"/>
                </a:solidFill>
              </a:rPr>
              <a:t/>
            </a:r>
            <a:br>
              <a:rPr lang="en-CA" sz="3300" dirty="0">
                <a:solidFill>
                  <a:srgbClr val="C00000"/>
                </a:solidFill>
              </a:rPr>
            </a:br>
            <a:r>
              <a:rPr lang="en-CA" sz="1000" dirty="0">
                <a:solidFill>
                  <a:srgbClr val="C00000"/>
                </a:solidFill>
                <a:latin typeface="Arial Narrow" panose="020B0606020202030204" pitchFamily="34" charset="0"/>
              </a:rPr>
              <a:t/>
            </a:r>
            <a:br>
              <a:rPr lang="en-CA" sz="1000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en-CA" sz="27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Lubricate, Clean and Protect Electrical Components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4088" y="1628800"/>
            <a:ext cx="3779912" cy="4032448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endParaRPr lang="en-CA" dirty="0" smtClean="0"/>
          </a:p>
          <a:p>
            <a:pPr marL="137160" indent="0">
              <a:buNone/>
            </a:pPr>
            <a:r>
              <a:rPr lang="en-CA" b="1" dirty="0" smtClean="0"/>
              <a:t>1.</a:t>
            </a:r>
            <a:r>
              <a:rPr lang="en-CA" b="1" dirty="0" smtClean="0">
                <a:solidFill>
                  <a:srgbClr val="C00000"/>
                </a:solidFill>
              </a:rPr>
              <a:t> </a:t>
            </a:r>
            <a:r>
              <a:rPr lang="en-CA" b="1" dirty="0" smtClean="0">
                <a:solidFill>
                  <a:schemeClr val="bg1"/>
                </a:solidFill>
              </a:rPr>
              <a:t>Ignition Switch</a:t>
            </a:r>
          </a:p>
          <a:p>
            <a:pPr marL="137160" indent="0">
              <a:buNone/>
            </a:pPr>
            <a:endParaRPr lang="en-CA" b="1" dirty="0">
              <a:solidFill>
                <a:srgbClr val="C00000"/>
              </a:solidFill>
            </a:endParaRPr>
          </a:p>
          <a:p>
            <a:pPr marL="137160" indent="0">
              <a:buNone/>
            </a:pPr>
            <a:r>
              <a:rPr lang="en-CA" b="1" dirty="0" smtClean="0"/>
              <a:t>2.</a:t>
            </a:r>
            <a:r>
              <a:rPr lang="en-CA" b="1" dirty="0" smtClean="0">
                <a:solidFill>
                  <a:srgbClr val="C00000"/>
                </a:solidFill>
              </a:rPr>
              <a:t> </a:t>
            </a:r>
            <a:r>
              <a:rPr lang="en-CA" b="1" dirty="0" smtClean="0">
                <a:solidFill>
                  <a:schemeClr val="bg1"/>
                </a:solidFill>
              </a:rPr>
              <a:t>Dash Panel Lights</a:t>
            </a:r>
          </a:p>
          <a:p>
            <a:pPr marL="137160" indent="0">
              <a:buNone/>
            </a:pPr>
            <a:endParaRPr lang="en-CA" b="1" dirty="0">
              <a:solidFill>
                <a:srgbClr val="C00000"/>
              </a:solidFill>
            </a:endParaRPr>
          </a:p>
          <a:p>
            <a:pPr marL="137160" indent="0">
              <a:buNone/>
            </a:pPr>
            <a:r>
              <a:rPr lang="en-CA" b="1" dirty="0" smtClean="0"/>
              <a:t>3.</a:t>
            </a:r>
            <a:r>
              <a:rPr lang="en-CA" b="1" dirty="0" smtClean="0">
                <a:solidFill>
                  <a:srgbClr val="C00000"/>
                </a:solidFill>
              </a:rPr>
              <a:t> </a:t>
            </a:r>
            <a:r>
              <a:rPr lang="en-CA" b="1" dirty="0" smtClean="0">
                <a:solidFill>
                  <a:schemeClr val="bg1"/>
                </a:solidFill>
              </a:rPr>
              <a:t>Driver Door Control</a:t>
            </a:r>
          </a:p>
          <a:p>
            <a:pPr marL="137160" indent="0">
              <a:buNone/>
            </a:pPr>
            <a:r>
              <a:rPr lang="en-CA" b="1" dirty="0">
                <a:solidFill>
                  <a:schemeClr val="bg1"/>
                </a:solidFill>
              </a:rPr>
              <a:t> </a:t>
            </a:r>
            <a:endParaRPr lang="en-CA" b="1" dirty="0" smtClean="0">
              <a:solidFill>
                <a:schemeClr val="bg1"/>
              </a:solidFill>
            </a:endParaRPr>
          </a:p>
          <a:p>
            <a:pPr marL="137160" indent="0">
              <a:buNone/>
            </a:pP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Owner\Documents\TTC\T-8R transit Bus Applications\IMG_0816 text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5400600" cy="405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5519391"/>
            <a:ext cx="8424936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Spray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Termin-8R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 on the surface and connection points for the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Ignition </a:t>
            </a:r>
            <a:r>
              <a:rPr lang="en-CA" b="1" dirty="0" smtClean="0">
                <a:latin typeface="Book Antiqua" panose="02040602050305030304" pitchFamily="18" charset="0"/>
                <a:ea typeface="Calibri"/>
                <a:cs typeface="Times New Roman"/>
              </a:rPr>
              <a:t>Switch;</a:t>
            </a:r>
            <a:r>
              <a:rPr lang="en-CA" dirty="0" smtClean="0">
                <a:latin typeface="Book Antiqua" panose="02040602050305030304" pitchFamily="18" charset="0"/>
                <a:ea typeface="Calibri"/>
                <a:cs typeface="Times New Roman"/>
              </a:rPr>
              <a:t> 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the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Dash Panel </a:t>
            </a:r>
            <a:r>
              <a:rPr lang="en-CA" b="1" dirty="0" smtClean="0">
                <a:latin typeface="Book Antiqua" panose="02040602050305030304" pitchFamily="18" charset="0"/>
                <a:ea typeface="Calibri"/>
                <a:cs typeface="Times New Roman"/>
              </a:rPr>
              <a:t>Lights;</a:t>
            </a:r>
            <a:r>
              <a:rPr lang="en-CA" dirty="0" smtClean="0">
                <a:latin typeface="Book Antiqua" panose="02040602050305030304" pitchFamily="18" charset="0"/>
                <a:ea typeface="Calibri"/>
                <a:cs typeface="Times New Roman"/>
              </a:rPr>
              <a:t> 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and the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Driver Door </a:t>
            </a:r>
            <a:r>
              <a:rPr lang="en-CA" b="1" dirty="0" smtClean="0">
                <a:latin typeface="Book Antiqua" panose="02040602050305030304" pitchFamily="18" charset="0"/>
                <a:ea typeface="Calibri"/>
                <a:cs typeface="Times New Roman"/>
              </a:rPr>
              <a:t>Control</a:t>
            </a:r>
            <a:r>
              <a:rPr lang="en-CA" dirty="0" smtClean="0">
                <a:latin typeface="Book Antiqua" panose="02040602050305030304" pitchFamily="18" charset="0"/>
                <a:ea typeface="Calibri"/>
                <a:cs typeface="Times New Roman"/>
              </a:rPr>
              <a:t>. </a:t>
            </a:r>
            <a:r>
              <a:rPr lang="en-CA" b="1" dirty="0" smtClean="0">
                <a:latin typeface="Book Antiqua" panose="02040602050305030304" pitchFamily="18" charset="0"/>
                <a:ea typeface="Calibri"/>
                <a:cs typeface="Times New Roman"/>
              </a:rPr>
              <a:t>Termin-8R</a:t>
            </a:r>
            <a:r>
              <a:rPr lang="en-CA" dirty="0" smtClean="0">
                <a:latin typeface="Book Antiqua" panose="02040602050305030304" pitchFamily="18" charset="0"/>
                <a:ea typeface="Calibri"/>
                <a:cs typeface="Times New Roman"/>
              </a:rPr>
              <a:t> 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will spread across these surfaces penetrating hard to reach areas and providing long-term protection.</a:t>
            </a:r>
            <a:endParaRPr lang="en-CA" sz="1400" dirty="0">
              <a:effectLst/>
              <a:latin typeface="Book Antiqua" panose="02040602050305030304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26107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CA" sz="4000" dirty="0" smtClean="0">
                <a:solidFill>
                  <a:srgbClr val="C00000"/>
                </a:solidFill>
              </a:rPr>
              <a:t>1. MAIN </a:t>
            </a:r>
            <a:r>
              <a:rPr lang="en-CA" sz="4000" dirty="0">
                <a:solidFill>
                  <a:srgbClr val="C00000"/>
                </a:solidFill>
              </a:rPr>
              <a:t>ELECTRICAL CONTROL BOX</a:t>
            </a:r>
            <a:r>
              <a:rPr lang="en-CA" sz="3000" dirty="0">
                <a:solidFill>
                  <a:srgbClr val="C00000"/>
                </a:solidFill>
              </a:rPr>
              <a:t/>
            </a:r>
            <a:br>
              <a:rPr lang="en-CA" sz="3000" dirty="0">
                <a:solidFill>
                  <a:srgbClr val="C00000"/>
                </a:solidFill>
              </a:rPr>
            </a:br>
            <a:r>
              <a:rPr lang="en-CA" sz="900" dirty="0">
                <a:solidFill>
                  <a:srgbClr val="C00000"/>
                </a:solidFill>
                <a:latin typeface="Arial Narrow" panose="020B0606020202030204" pitchFamily="34" charset="0"/>
              </a:rPr>
              <a:t/>
            </a:r>
            <a:br>
              <a:rPr lang="en-CA" sz="900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en-CA" sz="30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Lubricate, Clean and Protect Electrical Components</a:t>
            </a:r>
            <a:endParaRPr lang="en-CA" sz="3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8064" y="1628800"/>
            <a:ext cx="3816000" cy="3528000"/>
          </a:xfrm>
        </p:spPr>
        <p:txBody>
          <a:bodyPr/>
          <a:lstStyle/>
          <a:p>
            <a:pPr marL="137160" indent="0">
              <a:buNone/>
            </a:pPr>
            <a:endParaRPr lang="en-CA" dirty="0" smtClean="0"/>
          </a:p>
          <a:p>
            <a:pPr marL="137160" indent="0">
              <a:buNone/>
            </a:pPr>
            <a:r>
              <a:rPr lang="en-CA" dirty="0" smtClean="0"/>
              <a:t>1. </a:t>
            </a:r>
            <a:r>
              <a:rPr lang="en-CA" b="1" dirty="0" smtClean="0">
                <a:solidFill>
                  <a:schemeClr val="bg1"/>
                </a:solidFill>
              </a:rPr>
              <a:t>Wiring Connections</a:t>
            </a:r>
          </a:p>
          <a:p>
            <a:pPr marL="137160" indent="0">
              <a:buNone/>
            </a:pPr>
            <a:endParaRPr lang="en-CA" dirty="0"/>
          </a:p>
          <a:p>
            <a:pPr marL="137160" indent="0">
              <a:buNone/>
            </a:pPr>
            <a:r>
              <a:rPr lang="en-CA" dirty="0" smtClean="0"/>
              <a:t>2. </a:t>
            </a:r>
            <a:r>
              <a:rPr lang="en-CA" b="1" dirty="0" smtClean="0">
                <a:solidFill>
                  <a:schemeClr val="bg1"/>
                </a:solidFill>
              </a:rPr>
              <a:t>Light Switch </a:t>
            </a:r>
          </a:p>
          <a:p>
            <a:pPr marL="137160" indent="0">
              <a:buNone/>
            </a:pPr>
            <a:endParaRPr lang="en-CA" dirty="0"/>
          </a:p>
          <a:p>
            <a:pPr marL="137160" indent="0">
              <a:buNone/>
            </a:pPr>
            <a:r>
              <a:rPr lang="en-CA" dirty="0" smtClean="0"/>
              <a:t>3. </a:t>
            </a:r>
            <a:r>
              <a:rPr lang="en-CA" b="1" dirty="0" smtClean="0">
                <a:solidFill>
                  <a:schemeClr val="bg1"/>
                </a:solidFill>
              </a:rPr>
              <a:t>Overdrive Switch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Owner\Documents\TTC\T-8R transit Bus Applications\IMG_0817 text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4800765" cy="360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489" y="5517232"/>
            <a:ext cx="8568952" cy="100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Make sure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Termin-8R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 is applied to the numerous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 Electrical Terminals 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and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 Connection </a:t>
            </a:r>
            <a:r>
              <a:rPr lang="en-CA" b="1" dirty="0" smtClean="0">
                <a:latin typeface="Book Antiqua" panose="02040602050305030304" pitchFamily="18" charset="0"/>
                <a:ea typeface="Calibri"/>
                <a:cs typeface="Times New Roman"/>
              </a:rPr>
              <a:t>Points;</a:t>
            </a:r>
            <a:r>
              <a:rPr lang="en-CA" dirty="0" smtClean="0">
                <a:latin typeface="Book Antiqua" panose="02040602050305030304" pitchFamily="18" charset="0"/>
                <a:ea typeface="Calibri"/>
                <a:cs typeface="Times New Roman"/>
              </a:rPr>
              <a:t> 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and to all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Switch </a:t>
            </a:r>
            <a:r>
              <a:rPr lang="en-CA" b="1" dirty="0" smtClean="0">
                <a:latin typeface="Book Antiqua" panose="02040602050305030304" pitchFamily="18" charset="0"/>
                <a:ea typeface="Calibri"/>
                <a:cs typeface="Times New Roman"/>
              </a:rPr>
              <a:t>Mechanisms</a:t>
            </a:r>
            <a:r>
              <a:rPr lang="en-CA" dirty="0" smtClean="0">
                <a:latin typeface="Book Antiqua" panose="02040602050305030304" pitchFamily="18" charset="0"/>
                <a:ea typeface="Calibri"/>
                <a:cs typeface="Times New Roman"/>
              </a:rPr>
              <a:t> 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including the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Light 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and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Overdrive Switches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. </a:t>
            </a:r>
            <a:endParaRPr lang="en-CA" sz="1400" dirty="0">
              <a:latin typeface="Book Antiqua" panose="02040602050305030304" pitchFamily="18" charset="0"/>
              <a:ea typeface="Calibri"/>
              <a:cs typeface="Times New Roman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01908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en-CA" sz="4000" dirty="0" smtClean="0">
                <a:solidFill>
                  <a:srgbClr val="C00000"/>
                </a:solidFill>
              </a:rPr>
              <a:t>1. MAIN </a:t>
            </a:r>
            <a:r>
              <a:rPr lang="en-CA" sz="4000" dirty="0">
                <a:solidFill>
                  <a:srgbClr val="C00000"/>
                </a:solidFill>
              </a:rPr>
              <a:t>ELECTRICAL CONTROL BOX</a:t>
            </a:r>
            <a:r>
              <a:rPr lang="en-CA" sz="3000" dirty="0">
                <a:solidFill>
                  <a:srgbClr val="C00000"/>
                </a:solidFill>
              </a:rPr>
              <a:t/>
            </a:r>
            <a:br>
              <a:rPr lang="en-CA" sz="3000" dirty="0">
                <a:solidFill>
                  <a:srgbClr val="C00000"/>
                </a:solidFill>
              </a:rPr>
            </a:br>
            <a:r>
              <a:rPr lang="en-CA" sz="900" dirty="0">
                <a:solidFill>
                  <a:srgbClr val="C00000"/>
                </a:solidFill>
                <a:latin typeface="Arial Narrow" panose="020B0606020202030204" pitchFamily="34" charset="0"/>
              </a:rPr>
              <a:t/>
            </a:r>
            <a:br>
              <a:rPr lang="en-CA" sz="900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en-CA" sz="29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Lubricate, Clean and Protect Electrical Components</a:t>
            </a:r>
            <a:endParaRPr lang="en-CA" sz="29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5608" y="1556792"/>
            <a:ext cx="3096344" cy="3705275"/>
          </a:xfrm>
        </p:spPr>
        <p:txBody>
          <a:bodyPr/>
          <a:lstStyle/>
          <a:p>
            <a:pPr marL="137160" indent="0">
              <a:buNone/>
            </a:pPr>
            <a:endParaRPr lang="en-CA" dirty="0" smtClean="0"/>
          </a:p>
          <a:p>
            <a:pPr marL="137160" indent="0">
              <a:buNone/>
            </a:pPr>
            <a:r>
              <a:rPr lang="en-CA" dirty="0" smtClean="0"/>
              <a:t>1. </a:t>
            </a:r>
            <a:r>
              <a:rPr lang="en-CA" b="1" dirty="0" smtClean="0">
                <a:solidFill>
                  <a:schemeClr val="bg1"/>
                </a:solidFill>
              </a:rPr>
              <a:t>Ground Points</a:t>
            </a:r>
          </a:p>
          <a:p>
            <a:pPr marL="651510" indent="-514350">
              <a:buAutoNum type="arabicPeriod"/>
            </a:pPr>
            <a:endParaRPr lang="en-CA" dirty="0"/>
          </a:p>
          <a:p>
            <a:pPr marL="137160" indent="0">
              <a:buNone/>
            </a:pPr>
            <a:r>
              <a:rPr lang="en-CA" dirty="0" smtClean="0"/>
              <a:t>2. </a:t>
            </a:r>
            <a:r>
              <a:rPr lang="en-CA" b="1" dirty="0" smtClean="0">
                <a:solidFill>
                  <a:schemeClr val="bg1"/>
                </a:solidFill>
              </a:rPr>
              <a:t>Connectors</a:t>
            </a:r>
          </a:p>
          <a:p>
            <a:pPr marL="137160" indent="0">
              <a:buNone/>
            </a:pPr>
            <a:endParaRPr lang="en-CA" dirty="0"/>
          </a:p>
          <a:p>
            <a:pPr marL="137160" indent="0">
              <a:buNone/>
            </a:pPr>
            <a:r>
              <a:rPr lang="en-CA" dirty="0" smtClean="0"/>
              <a:t>3. </a:t>
            </a:r>
            <a:r>
              <a:rPr lang="en-CA" b="1" dirty="0" smtClean="0">
                <a:solidFill>
                  <a:schemeClr val="bg1"/>
                </a:solidFill>
              </a:rPr>
              <a:t>Latches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Owner\Documents\TTC\T-8R transit Bus Applications\IMG_0819 text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5422566" cy="406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5661248"/>
            <a:ext cx="8568952" cy="104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en-CA" dirty="0">
                <a:latin typeface="Calibri"/>
                <a:ea typeface="Calibri"/>
                <a:cs typeface="Times New Roman"/>
              </a:rPr>
              <a:t>Spray all </a:t>
            </a:r>
            <a:r>
              <a:rPr lang="en-CA" b="1" dirty="0">
                <a:latin typeface="Calibri"/>
                <a:ea typeface="Calibri"/>
                <a:cs typeface="Times New Roman"/>
              </a:rPr>
              <a:t>Ground </a:t>
            </a:r>
            <a:r>
              <a:rPr lang="en-CA" b="1" dirty="0" smtClean="0">
                <a:latin typeface="Calibri"/>
                <a:ea typeface="Calibri"/>
                <a:cs typeface="Times New Roman"/>
              </a:rPr>
              <a:t>Points </a:t>
            </a:r>
            <a:r>
              <a:rPr lang="en-CA" b="1" dirty="0">
                <a:latin typeface="Calibri"/>
                <a:ea typeface="Calibri"/>
                <a:cs typeface="Times New Roman"/>
              </a:rPr>
              <a:t>and Connectors</a:t>
            </a:r>
            <a:r>
              <a:rPr lang="en-CA" dirty="0">
                <a:latin typeface="Calibri"/>
                <a:ea typeface="Calibri"/>
                <a:cs typeface="Times New Roman"/>
              </a:rPr>
              <a:t>. When doing the connectors, separate the male and female parts and spray </a:t>
            </a:r>
            <a:r>
              <a:rPr lang="en-CA" b="1" dirty="0">
                <a:latin typeface="Calibri"/>
                <a:ea typeface="Calibri"/>
                <a:cs typeface="Times New Roman"/>
              </a:rPr>
              <a:t>Termin-8R</a:t>
            </a:r>
            <a:r>
              <a:rPr lang="en-CA" dirty="0">
                <a:latin typeface="Calibri"/>
                <a:ea typeface="Calibri"/>
                <a:cs typeface="Times New Roman"/>
              </a:rPr>
              <a:t> on the pins and receptacles for removal of existing corrosion and protection against future </a:t>
            </a:r>
            <a:r>
              <a:rPr lang="en-CA" dirty="0" smtClean="0">
                <a:latin typeface="Calibri"/>
                <a:ea typeface="Calibri"/>
                <a:cs typeface="Times New Roman"/>
              </a:rPr>
              <a:t>corrosion. Lubricate </a:t>
            </a:r>
            <a:r>
              <a:rPr lang="en-CA" dirty="0">
                <a:latin typeface="Calibri"/>
                <a:ea typeface="Calibri"/>
                <a:cs typeface="Times New Roman"/>
              </a:rPr>
              <a:t>all </a:t>
            </a:r>
            <a:r>
              <a:rPr lang="en-CA" b="1" dirty="0">
                <a:latin typeface="Calibri"/>
                <a:ea typeface="Calibri"/>
                <a:cs typeface="Times New Roman"/>
              </a:rPr>
              <a:t>Latches</a:t>
            </a:r>
            <a:r>
              <a:rPr lang="en-CA" dirty="0">
                <a:latin typeface="Calibri"/>
                <a:ea typeface="Calibri"/>
                <a:cs typeface="Times New Roman"/>
              </a:rPr>
              <a:t>.</a:t>
            </a:r>
            <a:endParaRPr lang="en-CA" sz="1400" dirty="0">
              <a:latin typeface="Calibri"/>
              <a:ea typeface="Calibri"/>
              <a:cs typeface="Times New Roman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5757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en-CA" sz="4000" dirty="0" smtClean="0">
                <a:solidFill>
                  <a:srgbClr val="C00000"/>
                </a:solidFill>
              </a:rPr>
              <a:t>1. MAIN </a:t>
            </a:r>
            <a:r>
              <a:rPr lang="en-CA" sz="4000" dirty="0">
                <a:solidFill>
                  <a:srgbClr val="C00000"/>
                </a:solidFill>
              </a:rPr>
              <a:t>ELECTRICAL CONTROL BOX</a:t>
            </a:r>
            <a:br>
              <a:rPr lang="en-CA" sz="4000" dirty="0">
                <a:solidFill>
                  <a:srgbClr val="C00000"/>
                </a:solidFill>
              </a:rPr>
            </a:br>
            <a:r>
              <a:rPr lang="en-CA" sz="900" dirty="0">
                <a:solidFill>
                  <a:srgbClr val="C00000"/>
                </a:solidFill>
                <a:latin typeface="Arial Narrow" panose="020B0606020202030204" pitchFamily="34" charset="0"/>
              </a:rPr>
              <a:t/>
            </a:r>
            <a:br>
              <a:rPr lang="en-CA" sz="900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en-CA" sz="2900" dirty="0">
                <a:solidFill>
                  <a:prstClr val="black"/>
                </a:solidFill>
                <a:effectLst/>
                <a:latin typeface="Arial Narrow" panose="020B0606020202030204" pitchFamily="34" charset="0"/>
              </a:rPr>
              <a:t>Lubricate, Clean and Protect Electrical Components</a:t>
            </a:r>
            <a:endParaRPr lang="en-CA" sz="29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96136" y="1700808"/>
            <a:ext cx="3276000" cy="3705275"/>
          </a:xfrm>
        </p:spPr>
        <p:txBody>
          <a:bodyPr/>
          <a:lstStyle/>
          <a:p>
            <a:pPr marL="137160" indent="0">
              <a:buNone/>
            </a:pPr>
            <a:endParaRPr lang="en-CA" dirty="0" smtClean="0"/>
          </a:p>
          <a:p>
            <a:pPr marL="137160" indent="0">
              <a:buNone/>
            </a:pPr>
            <a:endParaRPr lang="en-CA" dirty="0"/>
          </a:p>
          <a:p>
            <a:pPr marL="651510" indent="-514350">
              <a:buSzPct val="100000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Driver Ignition      Switch</a:t>
            </a:r>
          </a:p>
          <a:p>
            <a:pPr marL="651510" indent="-514350">
              <a:buAutoNum type="arabicPeriod"/>
            </a:pPr>
            <a:endParaRPr lang="en-CA" b="1" dirty="0">
              <a:solidFill>
                <a:schemeClr val="bg1"/>
              </a:solidFill>
            </a:endParaRPr>
          </a:p>
          <a:p>
            <a:pPr marL="651510" indent="-514350">
              <a:buSzPct val="100000"/>
              <a:buAutoNum type="arabicPeriod"/>
            </a:pPr>
            <a:r>
              <a:rPr lang="en-CA" b="1" dirty="0" smtClean="0">
                <a:solidFill>
                  <a:schemeClr val="bg1"/>
                </a:solidFill>
              </a:rPr>
              <a:t>Terminal Strip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Users\Owner\Documents\TTC\T-8R transit Bus Applications\IMG_0821 text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5568619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5949280"/>
            <a:ext cx="8712968" cy="68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800"/>
              </a:spcAft>
            </a:pP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Spray the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Driver Ignition Switch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 and the adjacent </a:t>
            </a:r>
            <a:r>
              <a:rPr lang="en-CA" b="1" dirty="0">
                <a:latin typeface="Book Antiqua" panose="02040602050305030304" pitchFamily="18" charset="0"/>
                <a:ea typeface="Calibri"/>
                <a:cs typeface="Times New Roman"/>
              </a:rPr>
              <a:t>Terminal Strips</a:t>
            </a:r>
            <a:r>
              <a:rPr lang="en-CA" dirty="0">
                <a:latin typeface="Book Antiqua" panose="02040602050305030304" pitchFamily="18" charset="0"/>
                <a:ea typeface="Calibri"/>
                <a:cs typeface="Times New Roman"/>
              </a:rPr>
              <a:t>.</a:t>
            </a:r>
            <a:endParaRPr lang="en-CA" sz="1400" dirty="0">
              <a:latin typeface="Book Antiqua" panose="02040602050305030304" pitchFamily="18" charset="0"/>
              <a:ea typeface="Calibri"/>
              <a:cs typeface="Times New Roman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490388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2763</TotalTime>
  <Words>1357</Words>
  <Application>Microsoft Office PowerPoint</Application>
  <PresentationFormat>On-screen Show (4:3)</PresentationFormat>
  <Paragraphs>230</Paragraphs>
  <Slides>33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Apex</vt:lpstr>
      <vt:lpstr>PowerPoint Presentation</vt:lpstr>
      <vt:lpstr>SERVICE ALL TRANSIT VEHICLE ELECTRICAL AND MECHANICAL COMPONENTS</vt:lpstr>
      <vt:lpstr>SERVICE ALL TRANSIT VEHICLE ELECTRICAL AND MECHANICAL COMPONENTS</vt:lpstr>
      <vt:lpstr>1. MAIN ELECTRICAL CONTROL BOX  Lubricate, Clean and Protect Electrical Components</vt:lpstr>
      <vt:lpstr>1. MAIN ELECTRICAL CONTROL BOX  Lubricate, Clean and Protect Electrical Components</vt:lpstr>
      <vt:lpstr>1. MAIN ELECTRICAL CONTROL BOX  Lubricate, Clean and Protect Electrical Components</vt:lpstr>
      <vt:lpstr>1. MAIN ELECTRICAL CONTROL BOX  Lubricate, Clean and Protect Electrical Components</vt:lpstr>
      <vt:lpstr>1. MAIN ELECTRICAL CONTROL BOX  Lubricate, Clean and Protect Electrical Components</vt:lpstr>
      <vt:lpstr>1. MAIN ELECTRICAL CONTROL BOX  Lubricate, Clean and Protect Electrical Components</vt:lpstr>
      <vt:lpstr>1. MAIN ELECTRICAL CONTROL BOX  Lubricate, Clean and Protect Electrical Components</vt:lpstr>
      <vt:lpstr>2. Front Door Operation Overhead Panel Lubricate, Clean and Protect Electrical &amp; Mechanical Components</vt:lpstr>
      <vt:lpstr>2. Front Door Operation Overhead Panel Lubricate, Clean and Protect Electrical &amp; Mechanical Components</vt:lpstr>
      <vt:lpstr>3. Rear Door Operation Overhead Panel Lubricate, Clean and Protect Electrical &amp; Mechanical Components</vt:lpstr>
      <vt:lpstr>3. Rear Door Operation Overhead Panel Lubricate, Clean and Protect Electrical &amp; Mechanical Components</vt:lpstr>
      <vt:lpstr>3. Rear Door Operation Overhead Panel Lubricate, Clean and Protect Electrical &amp; Mechanical Components</vt:lpstr>
      <vt:lpstr>3. Rear Door Operation Overhead Panel  Lubricate, Clean and Protect Electrical &amp; Mechanical Components</vt:lpstr>
      <vt:lpstr>4. Window and Door Mechanisms Lubricate, Clean and Protect Mechanical Components</vt:lpstr>
      <vt:lpstr>4. Window and Door Mechanisms Lubricate, Clean and Protect Mechanical Components</vt:lpstr>
      <vt:lpstr>4. Window and Door Mechanisms Lubricate, Clean and Protect Mechanical Components</vt:lpstr>
      <vt:lpstr>5. Wheelchair Ramp Mechanism  Lubricate, Clean and Protect Mechanical Components</vt:lpstr>
      <vt:lpstr>5. Wheelchair Ramp Mechanism  Lubricate, Clean and Protect Mechanical Components</vt:lpstr>
      <vt:lpstr>5. Wheelchair Ramp Mechanism  Lubricate, Clean and Protect Mechanical Components</vt:lpstr>
      <vt:lpstr>5. Wheelchair Ramp Mechanism  Lubricate, Clean and Protect Electrical &amp; Mechanical Components</vt:lpstr>
      <vt:lpstr>5. Wheelchair Ramp Control Lubricate, Clean and Protect Electrical &amp; Mechanical Components</vt:lpstr>
      <vt:lpstr>6. Air Conditioning System Lubricate, Clean and Protect Electrical &amp; Mechanical Components</vt:lpstr>
      <vt:lpstr>6. Air Conditioning System Lubricate, Clean and Protect Electrical &amp; Mechanical Components</vt:lpstr>
      <vt:lpstr>7. Vehicle Lighting and Signage  Lubricate, Clean and Protect Electrical Connections &amp; Components</vt:lpstr>
      <vt:lpstr>7. Vehicle Lighting and Signage  Lubricate, Clean and Protect Electrical Connections &amp; Components</vt:lpstr>
      <vt:lpstr>8. Vehicle Systems &amp; Equipment Lubricate, Clean and Protect Mechanical Components</vt:lpstr>
      <vt:lpstr>8. Vehicle Systems &amp; Equipment Lubricate, Clean and Protect Electrical &amp; Mechanical Components</vt:lpstr>
      <vt:lpstr>8. Vehicle Systems &amp; Equipment Lubricate, Clean and Protect Mechanical Components</vt:lpstr>
      <vt:lpstr>Termin-8R Anti-Corrosion  Spray Lubricant</vt:lpstr>
      <vt:lpstr>INTRODUCE TERMIN-8R TO YOUR MAINTENANCE OPERATION!!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Mike</cp:lastModifiedBy>
  <cp:revision>110</cp:revision>
  <cp:lastPrinted>2013-12-02T18:43:23Z</cp:lastPrinted>
  <dcterms:created xsi:type="dcterms:W3CDTF">2013-11-14T19:12:05Z</dcterms:created>
  <dcterms:modified xsi:type="dcterms:W3CDTF">2015-05-05T01:17:23Z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