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69" r:id="rId3"/>
    <p:sldId id="288" r:id="rId4"/>
    <p:sldId id="256" r:id="rId5"/>
    <p:sldId id="257" r:id="rId6"/>
    <p:sldId id="258" r:id="rId7"/>
    <p:sldId id="259" r:id="rId8"/>
    <p:sldId id="260" r:id="rId9"/>
    <p:sldId id="261" r:id="rId10"/>
    <p:sldId id="283" r:id="rId11"/>
    <p:sldId id="262" r:id="rId12"/>
    <p:sldId id="263" r:id="rId13"/>
    <p:sldId id="264" r:id="rId14"/>
    <p:sldId id="266" r:id="rId15"/>
    <p:sldId id="267" r:id="rId16"/>
    <p:sldId id="277" r:id="rId17"/>
    <p:sldId id="278" r:id="rId18"/>
    <p:sldId id="274" r:id="rId19"/>
    <p:sldId id="275" r:id="rId20"/>
    <p:sldId id="279" r:id="rId21"/>
    <p:sldId id="280" r:id="rId22"/>
    <p:sldId id="281" r:id="rId23"/>
    <p:sldId id="289" r:id="rId24"/>
    <p:sldId id="290" r:id="rId25"/>
    <p:sldId id="291" r:id="rId26"/>
    <p:sldId id="287" r:id="rId27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74" autoAdjust="0"/>
  </p:normalViewPr>
  <p:slideViewPr>
    <p:cSldViewPr>
      <p:cViewPr varScale="1">
        <p:scale>
          <a:sx n="64" d="100"/>
          <a:sy n="64" d="100"/>
        </p:scale>
        <p:origin x="-156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03/05/2015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03/05/2015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03/05/2015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03/05/2015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03/05/2015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03/05/2015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03/05/2015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03/05/2015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03/05/2015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03/05/2015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03/05/2015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29BAC3-E898-4D16-A9EB-BF1A94260A0D}" type="datetimeFigureOut">
              <a:rPr lang="en-CA" smtClean="0"/>
              <a:t>03/05/2015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76872"/>
          </a:xfrm>
        </p:spPr>
        <p:txBody>
          <a:bodyPr>
            <a:normAutofit/>
          </a:bodyPr>
          <a:lstStyle/>
          <a:p>
            <a:r>
              <a:rPr lang="en-CA" sz="720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TERMIN-8R</a:t>
            </a:r>
            <a:r>
              <a:rPr lang="en-CA" sz="360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®</a:t>
            </a:r>
            <a:r>
              <a:rPr lang="en-CA" sz="480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/>
            </a:r>
            <a:br>
              <a:rPr lang="en-CA" sz="480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</a:br>
            <a:r>
              <a:rPr lang="en-CA" sz="400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Anti-Corrosion Spray Lubricant</a:t>
            </a:r>
            <a:endParaRPr lang="en-CA" sz="4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5373216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 APPLICATIONS FOR MOTOR COACHES</a:t>
            </a:r>
            <a:endParaRPr lang="en-CA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76872"/>
            <a:ext cx="4740074" cy="2897473"/>
          </a:xfrm>
        </p:spPr>
      </p:pic>
    </p:spTree>
    <p:extLst>
      <p:ext uri="{BB962C8B-B14F-4D97-AF65-F5344CB8AC3E}">
        <p14:creationId xmlns:p14="http://schemas.microsoft.com/office/powerpoint/2010/main" val="1120784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en-CA" sz="4000" dirty="0">
                <a:solidFill>
                  <a:srgbClr val="C00000"/>
                </a:solidFill>
              </a:rPr>
              <a:t>2</a:t>
            </a:r>
            <a:r>
              <a:rPr lang="en-CA" sz="4000" dirty="0" smtClean="0">
                <a:solidFill>
                  <a:srgbClr val="C00000"/>
                </a:solidFill>
              </a:rPr>
              <a:t>. REAR </a:t>
            </a:r>
            <a:r>
              <a:rPr lang="en-CA" sz="4000" dirty="0">
                <a:solidFill>
                  <a:srgbClr val="C00000"/>
                </a:solidFill>
              </a:rPr>
              <a:t>ELECTRICAL CONTROL BOX</a:t>
            </a:r>
            <a:br>
              <a:rPr lang="en-CA" sz="4000" dirty="0">
                <a:solidFill>
                  <a:srgbClr val="C00000"/>
                </a:solidFill>
              </a:rPr>
            </a:br>
            <a:r>
              <a:rPr lang="en-CA" sz="800" dirty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en-CA" sz="800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CA" sz="33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Components</a:t>
            </a:r>
            <a:endParaRPr lang="en-CA" sz="3300" dirty="0"/>
          </a:p>
        </p:txBody>
      </p:sp>
      <p:pic>
        <p:nvPicPr>
          <p:cNvPr id="7170" name="Picture 2" descr="C:\Users\Owner\Documents\TTC\Motorcoach Applications\IMG_0925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5338936" cy="400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68144" y="2204864"/>
            <a:ext cx="2952000" cy="176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/>
              <a:t>  1.	</a:t>
            </a:r>
            <a:r>
              <a:rPr lang="en-CA" sz="3000" b="1" dirty="0" smtClean="0">
                <a:solidFill>
                  <a:schemeClr val="bg1"/>
                </a:solidFill>
              </a:rPr>
              <a:t>Battery  	Terminals</a:t>
            </a:r>
          </a:p>
          <a:p>
            <a:endParaRPr lang="en-CA" sz="3000" b="1" dirty="0" smtClean="0">
              <a:solidFill>
                <a:schemeClr val="bg1"/>
              </a:solidFill>
            </a:endParaRPr>
          </a:p>
          <a:p>
            <a:endParaRPr lang="en-CA" sz="3000" b="1" dirty="0" smtClean="0">
              <a:solidFill>
                <a:schemeClr val="bg1"/>
              </a:solidFill>
            </a:endParaRPr>
          </a:p>
          <a:p>
            <a:endParaRPr lang="en-CA" sz="3600" b="1" dirty="0" smtClean="0">
              <a:solidFill>
                <a:schemeClr val="bg1"/>
              </a:solidFill>
            </a:endParaRPr>
          </a:p>
          <a:p>
            <a:endParaRPr lang="en-CA" sz="2800" b="1" dirty="0" smtClean="0"/>
          </a:p>
          <a:p>
            <a:endParaRPr lang="en-CA" sz="2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877272"/>
            <a:ext cx="8712968" cy="86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Also make sure you treat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Battery Terminals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and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 Bolt Fasteners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in the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REAR ELECTRICAL CONTROL BOX.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3919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en-CA" sz="3600" dirty="0" smtClean="0">
                <a:solidFill>
                  <a:srgbClr val="C00000"/>
                </a:solidFill>
              </a:rPr>
              <a:t>2</a:t>
            </a:r>
            <a:r>
              <a:rPr lang="en-CA" sz="3600" dirty="0">
                <a:solidFill>
                  <a:srgbClr val="C00000"/>
                </a:solidFill>
              </a:rPr>
              <a:t>. REAR ELECTRICAL CONTROL BOX</a:t>
            </a:r>
            <a:br>
              <a:rPr lang="en-CA" sz="3600" dirty="0">
                <a:solidFill>
                  <a:srgbClr val="C00000"/>
                </a:solidFill>
              </a:rPr>
            </a:b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, Clean and Protect Electrical </a:t>
            </a: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&amp; Mechanical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8144" y="1484784"/>
            <a:ext cx="3024336" cy="4104456"/>
          </a:xfrm>
        </p:spPr>
        <p:txBody>
          <a:bodyPr>
            <a:normAutofit fontScale="92500" lnSpcReduction="20000"/>
          </a:bodyPr>
          <a:lstStyle/>
          <a:p>
            <a:pPr marL="137160" indent="0">
              <a:buSzPct val="100000"/>
              <a:buNone/>
            </a:pPr>
            <a:endParaRPr lang="en-CA" dirty="0"/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CA" sz="3200" b="1" dirty="0" smtClean="0">
                <a:solidFill>
                  <a:schemeClr val="bg1"/>
                </a:solidFill>
              </a:rPr>
              <a:t>Lavatory Heater  Fittings</a:t>
            </a:r>
          </a:p>
          <a:p>
            <a:pPr marL="651510" indent="-514350">
              <a:buSzPct val="100000"/>
              <a:buFont typeface="+mj-lt"/>
              <a:buAutoNum type="arabicPeriod"/>
            </a:pPr>
            <a:endParaRPr lang="en-CA" sz="3000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CA" sz="3200" b="1" dirty="0" smtClean="0">
                <a:solidFill>
                  <a:schemeClr val="bg1"/>
                </a:solidFill>
              </a:rPr>
              <a:t>Valves and Fittings</a:t>
            </a:r>
          </a:p>
          <a:p>
            <a:pPr marL="651510" indent="-514350">
              <a:buSzPct val="100000"/>
              <a:buFont typeface="+mj-lt"/>
              <a:buAutoNum type="arabicPeriod"/>
            </a:pPr>
            <a:endParaRPr lang="en-CA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CA" sz="3200" b="1" dirty="0" smtClean="0">
                <a:solidFill>
                  <a:schemeClr val="bg1"/>
                </a:solidFill>
              </a:rPr>
              <a:t>Locking Assembly</a:t>
            </a:r>
          </a:p>
          <a:p>
            <a:pPr marL="137160" indent="0">
              <a:buSzPct val="100000"/>
              <a:buNone/>
            </a:pPr>
            <a:endParaRPr lang="en-CA" b="1" dirty="0">
              <a:solidFill>
                <a:schemeClr val="bg1"/>
              </a:solidFill>
            </a:endParaRPr>
          </a:p>
          <a:p>
            <a:pPr marL="137160" indent="0">
              <a:buSzPct val="100000"/>
              <a:buNone/>
            </a:pPr>
            <a:endParaRPr lang="en-CA" b="1" dirty="0" smtClean="0">
              <a:solidFill>
                <a:schemeClr val="bg1"/>
              </a:solidFill>
            </a:endParaRPr>
          </a:p>
          <a:p>
            <a:pPr marL="651510" indent="-514350">
              <a:buFont typeface="+mj-lt"/>
              <a:buAutoNum type="arabicPeriod"/>
            </a:pPr>
            <a:endParaRPr lang="en-CA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en-CA" b="1" dirty="0" smtClean="0">
              <a:solidFill>
                <a:schemeClr val="bg1"/>
              </a:solidFill>
            </a:endParaRPr>
          </a:p>
          <a:p>
            <a:pPr marL="651510" indent="-514350">
              <a:buAutoNum type="arabicPeriod"/>
            </a:pPr>
            <a:endParaRPr lang="en-CA" dirty="0"/>
          </a:p>
        </p:txBody>
      </p:sp>
      <p:pic>
        <p:nvPicPr>
          <p:cNvPr id="2050" name="Picture 2" descr="C:\Users\Public\Music\Documents\Documents\TTC\Motorcoach Applications\IMG_0926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5376829" cy="403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805264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Spray </a:t>
            </a:r>
            <a:r>
              <a:rPr lang="en-CA" b="1" dirty="0"/>
              <a:t>Termin-8R</a:t>
            </a:r>
            <a:r>
              <a:rPr lang="en-CA" dirty="0"/>
              <a:t> liberally on the </a:t>
            </a:r>
            <a:r>
              <a:rPr lang="en-CA" b="1" dirty="0"/>
              <a:t>Lavatory Heater Fittings</a:t>
            </a:r>
            <a:r>
              <a:rPr lang="en-CA" dirty="0"/>
              <a:t>; various </a:t>
            </a:r>
            <a:r>
              <a:rPr lang="en-CA" b="1" dirty="0"/>
              <a:t>Valves and Fittings;</a:t>
            </a:r>
            <a:r>
              <a:rPr lang="en-CA" dirty="0"/>
              <a:t> and </a:t>
            </a:r>
            <a:r>
              <a:rPr lang="en-CA" b="1" dirty="0"/>
              <a:t>the Locking Assembly</a:t>
            </a:r>
            <a:r>
              <a:rPr lang="en-CA" dirty="0"/>
              <a:t>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5498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en-CA" sz="4000" dirty="0">
                <a:solidFill>
                  <a:srgbClr val="C00000"/>
                </a:solidFill>
              </a:rPr>
              <a:t>3</a:t>
            </a:r>
            <a:r>
              <a:rPr lang="en-CA" sz="4000" dirty="0" smtClean="0">
                <a:solidFill>
                  <a:srgbClr val="C00000"/>
                </a:solidFill>
              </a:rPr>
              <a:t>. Engine Compartment</a:t>
            </a:r>
            <a:br>
              <a:rPr lang="en-CA" sz="4000" dirty="0" smtClean="0">
                <a:solidFill>
                  <a:srgbClr val="C00000"/>
                </a:solidFill>
              </a:rPr>
            </a:br>
            <a:r>
              <a:rPr lang="en-CA" sz="4000" dirty="0" smtClean="0">
                <a:solidFill>
                  <a:srgbClr val="C00000"/>
                </a:solidFill>
              </a:rPr>
              <a:t> 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&amp; Mechanical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192" y="1628800"/>
            <a:ext cx="2663631" cy="4104000"/>
          </a:xfrm>
        </p:spPr>
        <p:txBody>
          <a:bodyPr>
            <a:normAutofit/>
          </a:bodyPr>
          <a:lstStyle/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Latches</a:t>
            </a:r>
          </a:p>
          <a:p>
            <a:pPr marL="651510" indent="-514350">
              <a:buSzPct val="100000"/>
              <a:buAutoNum type="arabicPeriod"/>
            </a:pPr>
            <a:endParaRPr lang="en-CA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Sliders</a:t>
            </a:r>
          </a:p>
          <a:p>
            <a:pPr marL="137160" indent="0">
              <a:buNone/>
            </a:pPr>
            <a:endParaRPr lang="en-CA" b="1" dirty="0" smtClean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 startAt="3"/>
            </a:pPr>
            <a:r>
              <a:rPr lang="en-CA" b="1" dirty="0" smtClean="0">
                <a:solidFill>
                  <a:schemeClr val="bg1"/>
                </a:solidFill>
              </a:rPr>
              <a:t>Supports</a:t>
            </a:r>
          </a:p>
          <a:p>
            <a:pPr marL="137160" indent="0">
              <a:buNone/>
            </a:pPr>
            <a:r>
              <a:rPr lang="en-CA" b="1" dirty="0" smtClean="0">
                <a:solidFill>
                  <a:schemeClr val="bg1"/>
                </a:solidFill>
              </a:rPr>
              <a:t>      &amp; Pivots</a:t>
            </a:r>
          </a:p>
          <a:p>
            <a:pPr marL="137160" indent="0">
              <a:buNone/>
            </a:pPr>
            <a:endParaRPr lang="en-CA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en-CA" b="1" dirty="0" smtClean="0"/>
              <a:t>4.</a:t>
            </a:r>
            <a:r>
              <a:rPr lang="en-CA" b="1" dirty="0" smtClean="0">
                <a:solidFill>
                  <a:schemeClr val="bg1"/>
                </a:solidFill>
              </a:rPr>
              <a:t>   Connectors</a:t>
            </a:r>
          </a:p>
        </p:txBody>
      </p:sp>
      <p:pic>
        <p:nvPicPr>
          <p:cNvPr id="9218" name="Picture 2" descr="C:\Users\Owner\Documents\TTC\Motorcoach Applications\IMG_0893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43" y="1412776"/>
            <a:ext cx="2736267" cy="205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12776"/>
            <a:ext cx="2736984" cy="205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08" y="3573016"/>
            <a:ext cx="2736302" cy="205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52" y="3573016"/>
            <a:ext cx="2736304" cy="205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008" y="5613796"/>
            <a:ext cx="8928992" cy="10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In the ENGINE COMPARTMENT, lubricate and protect all moving components including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Latches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 Sliders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and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Supports and Pivots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 Use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on all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Connectors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making sure you pull apart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Connectors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to spray all pins and sockets.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43132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rgbClr val="C00000"/>
                </a:solidFill>
              </a:rPr>
              <a:t>4</a:t>
            </a:r>
            <a:r>
              <a:rPr lang="en-CA" sz="4000" dirty="0" smtClean="0">
                <a:solidFill>
                  <a:srgbClr val="C00000"/>
                </a:solidFill>
              </a:rPr>
              <a:t>. Front Bumper Assembly</a:t>
            </a:r>
            <a:br>
              <a:rPr lang="en-CA" sz="4000" dirty="0" smtClean="0">
                <a:solidFill>
                  <a:srgbClr val="C00000"/>
                </a:solidFill>
              </a:rPr>
            </a:b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, Clean and Protect </a:t>
            </a: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Mechanical 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504" y="5157192"/>
            <a:ext cx="8892480" cy="864000"/>
          </a:xfrm>
        </p:spPr>
        <p:txBody>
          <a:bodyPr>
            <a:normAutofit fontScale="92500" lnSpcReduction="20000"/>
          </a:bodyPr>
          <a:lstStyle/>
          <a:p>
            <a:endParaRPr lang="en-CA" dirty="0" smtClean="0"/>
          </a:p>
          <a:p>
            <a:pPr marL="651510" lvl="0" indent="-514350">
              <a:buClr>
                <a:prstClr val="white">
                  <a:shade val="95000"/>
                </a:prstClr>
              </a:buClr>
              <a:buSzPct val="100000"/>
              <a:buFont typeface="Wingdings 2"/>
              <a:buAutoNum type="arabicPeriod"/>
            </a:pPr>
            <a:r>
              <a:rPr lang="en-CA" sz="3000" b="1" dirty="0" smtClean="0">
                <a:solidFill>
                  <a:schemeClr val="bg1"/>
                </a:solidFill>
              </a:rPr>
              <a:t>Springs  </a:t>
            </a:r>
            <a:r>
              <a:rPr lang="en-CA" sz="3000" b="1" dirty="0" smtClean="0"/>
              <a:t>2.</a:t>
            </a:r>
            <a:r>
              <a:rPr lang="en-CA" sz="3000" b="1" dirty="0" smtClean="0">
                <a:solidFill>
                  <a:schemeClr val="bg1"/>
                </a:solidFill>
              </a:rPr>
              <a:t>  Latch   </a:t>
            </a:r>
            <a:r>
              <a:rPr lang="en-CA" sz="3000" b="1" dirty="0" smtClean="0"/>
              <a:t>3.</a:t>
            </a:r>
            <a:r>
              <a:rPr lang="en-CA" sz="3000" b="1" dirty="0">
                <a:solidFill>
                  <a:prstClr val="black"/>
                </a:solidFill>
              </a:rPr>
              <a:t> </a:t>
            </a:r>
            <a:r>
              <a:rPr lang="en-CA" sz="3000" b="1" dirty="0" smtClean="0">
                <a:solidFill>
                  <a:prstClr val="black"/>
                </a:solidFill>
              </a:rPr>
              <a:t>Fasteners   </a:t>
            </a:r>
            <a:r>
              <a:rPr lang="en-CA" sz="3000" b="1" dirty="0" smtClean="0"/>
              <a:t>4.</a:t>
            </a:r>
            <a:r>
              <a:rPr lang="en-CA" sz="3000" b="1" dirty="0" smtClean="0">
                <a:solidFill>
                  <a:prstClr val="black"/>
                </a:solidFill>
              </a:rPr>
              <a:t> Bumper Catch</a:t>
            </a:r>
            <a:endParaRPr lang="en-CA" sz="3000" b="1" dirty="0">
              <a:solidFill>
                <a:prstClr val="black"/>
              </a:solidFill>
            </a:endParaRPr>
          </a:p>
          <a:p>
            <a:pPr marL="651510" lvl="0" indent="-514350">
              <a:buClr>
                <a:prstClr val="white">
                  <a:shade val="95000"/>
                </a:prstClr>
              </a:buClr>
              <a:buSzPct val="100000"/>
              <a:buFont typeface="Wingdings 2"/>
              <a:buAutoNum type="arabicPeriod"/>
            </a:pPr>
            <a:endParaRPr lang="en-CA" dirty="0"/>
          </a:p>
          <a:p>
            <a:pPr marL="651510" indent="-514350">
              <a:buAutoNum type="arabicPeriod"/>
            </a:pPr>
            <a:endParaRPr lang="en-CA" dirty="0"/>
          </a:p>
          <a:p>
            <a:pPr marL="137160" indent="0">
              <a:buNone/>
            </a:pPr>
            <a:endParaRPr lang="en-CA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5"/>
            <a:ext cx="4181854" cy="313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Public\Music\Documents\Documents\TTC\Motorcoach Applications\IMG_0906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11" y="1844824"/>
            <a:ext cx="4184913" cy="313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6093296"/>
            <a:ext cx="8712968" cy="710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should be applied to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Front Bumper Assembly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, coating all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Springs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Latches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Fasteners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and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Bumper Catch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</a:t>
            </a:r>
            <a:endParaRPr lang="en-CA" sz="1400" dirty="0">
              <a:effectLst/>
              <a:latin typeface="Book Antiqua" panose="02040602050305030304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7173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78" y="260648"/>
            <a:ext cx="8927976" cy="1143000"/>
          </a:xfrm>
        </p:spPr>
        <p:txBody>
          <a:bodyPr>
            <a:normAutofit fontScale="90000"/>
          </a:bodyPr>
          <a:lstStyle/>
          <a:p>
            <a:r>
              <a:rPr lang="en-CA" sz="3600" dirty="0" smtClean="0">
                <a:solidFill>
                  <a:srgbClr val="C00000"/>
                </a:solidFill>
              </a:rPr>
              <a:t>5. Windshield Wiper &amp; Door Mechanisms</a:t>
            </a:r>
            <a:r>
              <a:rPr lang="en-CA" sz="4000" dirty="0" smtClean="0">
                <a:solidFill>
                  <a:srgbClr val="C00000"/>
                </a:solidFill>
              </a:rPr>
              <a:t/>
            </a:r>
            <a:br>
              <a:rPr lang="en-CA" sz="4000" dirty="0" smtClean="0">
                <a:solidFill>
                  <a:srgbClr val="C00000"/>
                </a:solidFill>
              </a:rPr>
            </a:br>
            <a:r>
              <a:rPr lang="en-CA" sz="4000" dirty="0" smtClean="0">
                <a:solidFill>
                  <a:srgbClr val="C00000"/>
                </a:solidFill>
              </a:rPr>
              <a:t> </a:t>
            </a: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, Clean and Protect </a:t>
            </a: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Mechanical 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Components</a:t>
            </a:r>
            <a:endParaRPr lang="en-CA" sz="2900" dirty="0"/>
          </a:p>
        </p:txBody>
      </p:sp>
      <p:sp>
        <p:nvSpPr>
          <p:cNvPr id="5" name="TextBox 4"/>
          <p:cNvSpPr txBox="1"/>
          <p:nvPr/>
        </p:nvSpPr>
        <p:spPr>
          <a:xfrm>
            <a:off x="209320" y="4437112"/>
            <a:ext cx="87129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00" b="1" dirty="0"/>
              <a:t>	</a:t>
            </a:r>
            <a:r>
              <a:rPr lang="en-CA" sz="2600" b="1" dirty="0" smtClean="0"/>
              <a:t>  1. </a:t>
            </a:r>
            <a:r>
              <a:rPr lang="en-CA" sz="2400" b="1" dirty="0" smtClean="0">
                <a:solidFill>
                  <a:schemeClr val="bg1"/>
                </a:solidFill>
              </a:rPr>
              <a:t>Arm &amp; Linkages	</a:t>
            </a:r>
            <a:r>
              <a:rPr lang="en-CA" sz="2400" b="1" dirty="0">
                <a:solidFill>
                  <a:schemeClr val="bg1"/>
                </a:solidFill>
              </a:rPr>
              <a:t> </a:t>
            </a:r>
            <a:r>
              <a:rPr lang="en-CA" sz="2400" b="1" dirty="0" smtClean="0">
                <a:solidFill>
                  <a:schemeClr val="bg1"/>
                </a:solidFill>
              </a:rPr>
              <a:t>     </a:t>
            </a:r>
            <a:r>
              <a:rPr lang="en-CA" sz="2400" b="1" dirty="0" smtClean="0"/>
              <a:t>4.</a:t>
            </a:r>
            <a:r>
              <a:rPr lang="en-CA" sz="2400" b="1" dirty="0" smtClean="0">
                <a:solidFill>
                  <a:schemeClr val="bg1"/>
                </a:solidFill>
              </a:rPr>
              <a:t> Lock Catch</a:t>
            </a:r>
          </a:p>
          <a:p>
            <a:r>
              <a:rPr lang="en-CA" sz="2400" b="1" dirty="0" smtClean="0"/>
              <a:t>	  2. </a:t>
            </a:r>
            <a:r>
              <a:rPr lang="en-CA" sz="2400" b="1" dirty="0">
                <a:solidFill>
                  <a:schemeClr val="bg1"/>
                </a:solidFill>
              </a:rPr>
              <a:t>P</a:t>
            </a:r>
            <a:r>
              <a:rPr lang="en-CA" sz="2400" b="1" dirty="0" smtClean="0">
                <a:solidFill>
                  <a:schemeClr val="bg1"/>
                </a:solidFill>
              </a:rPr>
              <a:t>ivot &amp; Fastener</a:t>
            </a:r>
            <a:r>
              <a:rPr lang="en-CA" sz="2400" b="1" dirty="0" smtClean="0"/>
              <a:t>	</a:t>
            </a:r>
            <a:r>
              <a:rPr lang="en-CA" sz="2400" b="1" dirty="0"/>
              <a:t> </a:t>
            </a:r>
            <a:r>
              <a:rPr lang="en-CA" sz="2400" b="1" dirty="0" smtClean="0"/>
              <a:t>     5. </a:t>
            </a:r>
            <a:r>
              <a:rPr lang="en-CA" sz="2400" b="1" dirty="0" smtClean="0">
                <a:solidFill>
                  <a:schemeClr val="bg1"/>
                </a:solidFill>
              </a:rPr>
              <a:t>Door Lever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	 </a:t>
            </a:r>
            <a:r>
              <a:rPr lang="en-CA" sz="2400" b="1" dirty="0" smtClean="0">
                <a:solidFill>
                  <a:schemeClr val="bg1"/>
                </a:solidFill>
              </a:rPr>
              <a:t> </a:t>
            </a:r>
            <a:r>
              <a:rPr lang="en-CA" sz="2400" b="1" dirty="0" smtClean="0"/>
              <a:t>3. </a:t>
            </a:r>
            <a:r>
              <a:rPr lang="en-CA" sz="2400" b="1" dirty="0" smtClean="0">
                <a:solidFill>
                  <a:schemeClr val="bg1"/>
                </a:solidFill>
              </a:rPr>
              <a:t>Blade Arm Surfaces</a:t>
            </a:r>
            <a:r>
              <a:rPr lang="en-CA" sz="2400" b="1" dirty="0" smtClean="0"/>
              <a:t>	      6. </a:t>
            </a:r>
            <a:r>
              <a:rPr lang="en-CA" sz="2400" b="1" dirty="0">
                <a:solidFill>
                  <a:prstClr val="black"/>
                </a:solidFill>
              </a:rPr>
              <a:t>Bolts &amp; </a:t>
            </a:r>
            <a:r>
              <a:rPr lang="en-CA" sz="2400" b="1" dirty="0" smtClean="0">
                <a:solidFill>
                  <a:prstClr val="black"/>
                </a:solidFill>
              </a:rPr>
              <a:t>Fasteners </a:t>
            </a:r>
            <a:endParaRPr lang="en-CA" dirty="0"/>
          </a:p>
        </p:txBody>
      </p:sp>
      <p:pic>
        <p:nvPicPr>
          <p:cNvPr id="1026" name="Picture 2" descr="C:\Users\Owner\Documents\TTC\Motorcoach Applications\IMG_0908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5" y="141277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wner\Documents\TTC\Motorcoach Applications\IMG_0910 text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336" y="5668218"/>
            <a:ext cx="8424936" cy="11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Use </a:t>
            </a:r>
            <a:r>
              <a:rPr lang="en-CA" b="1" dirty="0"/>
              <a:t>Termin-8R</a:t>
            </a:r>
            <a:r>
              <a:rPr lang="en-CA" dirty="0"/>
              <a:t> to lubricate the WINDSHIELD WIPER APPARATUS including the </a:t>
            </a:r>
            <a:r>
              <a:rPr lang="en-CA" b="1" dirty="0"/>
              <a:t>Arm and Linkages</a:t>
            </a:r>
            <a:r>
              <a:rPr lang="en-CA" dirty="0"/>
              <a:t>; the </a:t>
            </a:r>
            <a:r>
              <a:rPr lang="en-CA" b="1" dirty="0"/>
              <a:t>Pivot and Fastener</a:t>
            </a:r>
            <a:r>
              <a:rPr lang="en-CA" dirty="0"/>
              <a:t>; and </a:t>
            </a:r>
            <a:r>
              <a:rPr lang="en-CA" b="1" dirty="0"/>
              <a:t>the Blade Arm Surfaces</a:t>
            </a:r>
            <a:r>
              <a:rPr lang="en-CA" dirty="0"/>
              <a:t>. Similarly, lube the DOOR MECHANISM including the </a:t>
            </a:r>
            <a:r>
              <a:rPr lang="en-CA" b="1" dirty="0"/>
              <a:t>Door Lock Catch</a:t>
            </a:r>
            <a:r>
              <a:rPr lang="en-CA" dirty="0"/>
              <a:t>; the </a:t>
            </a:r>
            <a:r>
              <a:rPr lang="en-CA" b="1" dirty="0"/>
              <a:t>Door Lever</a:t>
            </a:r>
            <a:r>
              <a:rPr lang="en-CA" dirty="0"/>
              <a:t>; and all </a:t>
            </a:r>
            <a:r>
              <a:rPr lang="en-CA" b="1" dirty="0"/>
              <a:t>Bolts and Fasteners</a:t>
            </a:r>
            <a:r>
              <a:rPr lang="en-CA" dirty="0"/>
              <a:t>.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8391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87" y="3140968"/>
            <a:ext cx="3059878" cy="229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266"/>
            <a:ext cx="8784976" cy="1143000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rgbClr val="C00000"/>
                </a:solidFill>
              </a:rPr>
              <a:t>6</a:t>
            </a:r>
            <a:r>
              <a:rPr lang="en-CA" sz="4000" dirty="0" smtClean="0">
                <a:solidFill>
                  <a:srgbClr val="C00000"/>
                </a:solidFill>
              </a:rPr>
              <a:t>. Cargo </a:t>
            </a:r>
            <a:r>
              <a:rPr lang="en-CA" sz="4000" dirty="0">
                <a:solidFill>
                  <a:srgbClr val="C00000"/>
                </a:solidFill>
              </a:rPr>
              <a:t>S</a:t>
            </a:r>
            <a:r>
              <a:rPr lang="en-CA" sz="4000" dirty="0" smtClean="0">
                <a:solidFill>
                  <a:srgbClr val="C00000"/>
                </a:solidFill>
              </a:rPr>
              <a:t>torage Bays </a:t>
            </a:r>
            <a:r>
              <a:rPr lang="en-CA" sz="3600" dirty="0" smtClean="0">
                <a:solidFill>
                  <a:srgbClr val="C00000"/>
                </a:solidFill>
              </a:rPr>
              <a:t/>
            </a:r>
            <a:br>
              <a:rPr lang="en-CA" sz="3600" dirty="0" smtClean="0">
                <a:solidFill>
                  <a:srgbClr val="C00000"/>
                </a:solidFill>
              </a:rPr>
            </a:b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, Clean and Protect </a:t>
            </a: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Mechanical 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29865" y="1442393"/>
            <a:ext cx="3635896" cy="39240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Latch Fastener</a:t>
            </a:r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Retainer Catch</a:t>
            </a:r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Hinge &amp; Slider</a:t>
            </a:r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Support Arms, Hinges &amp; Sliders</a:t>
            </a:r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Panel Arm </a:t>
            </a:r>
            <a:r>
              <a:rPr lang="en-CA" b="1" dirty="0">
                <a:solidFill>
                  <a:schemeClr val="bg1"/>
                </a:solidFill>
              </a:rPr>
              <a:t>S</a:t>
            </a:r>
            <a:r>
              <a:rPr lang="en-CA" b="1" dirty="0" smtClean="0">
                <a:solidFill>
                  <a:schemeClr val="bg1"/>
                </a:solidFill>
              </a:rPr>
              <a:t>upport  Slider</a:t>
            </a:r>
          </a:p>
          <a:p>
            <a:pPr marL="651510" indent="-514350">
              <a:buSzPct val="100000"/>
              <a:buAutoNum type="arabicPeriod"/>
            </a:pPr>
            <a:endParaRPr lang="en-CA" b="1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en-CA" dirty="0"/>
          </a:p>
        </p:txBody>
      </p:sp>
      <p:pic>
        <p:nvPicPr>
          <p:cNvPr id="3075" name="Picture 3" descr="C:\Users\Owner\Documents\TTC\Motorcoach Applications\IMG_0912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5" y="1628800"/>
            <a:ext cx="3035664" cy="227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58924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In the CARGO STORAGE BAY SECTION, lubricate, clean and protect the various mechanical components including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Latch Fastener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Retainer Catch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Hinges and Sliders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all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Support Arms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and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Panel Arm Support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and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Slider</a:t>
            </a:r>
            <a:r>
              <a:rPr lang="en-CA" dirty="0">
                <a:latin typeface="Calibri"/>
                <a:ea typeface="Calibri"/>
                <a:cs typeface="Times New Roman"/>
              </a:rPr>
              <a:t>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2402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6</a:t>
            </a:r>
            <a:r>
              <a:rPr lang="en-CA" sz="4000" dirty="0">
                <a:solidFill>
                  <a:srgbClr val="C00000"/>
                </a:solidFill>
              </a:rPr>
              <a:t>. Cargo Storage </a:t>
            </a:r>
            <a:r>
              <a:rPr lang="en-CA" sz="4000" dirty="0" smtClean="0">
                <a:solidFill>
                  <a:srgbClr val="C00000"/>
                </a:solidFill>
              </a:rPr>
              <a:t>Bays </a:t>
            </a:r>
            <a:r>
              <a:rPr lang="en-CA" sz="3600" dirty="0">
                <a:solidFill>
                  <a:srgbClr val="C00000"/>
                </a:solidFill>
              </a:rPr>
              <a:t/>
            </a:r>
            <a:br>
              <a:rPr lang="en-CA" sz="3600" dirty="0">
                <a:solidFill>
                  <a:srgbClr val="C00000"/>
                </a:solidFill>
              </a:rPr>
            </a:b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</a:t>
            </a: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Mechanical 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63688" y="4515321"/>
            <a:ext cx="5976664" cy="1728192"/>
          </a:xfrm>
        </p:spPr>
        <p:txBody>
          <a:bodyPr>
            <a:normAutofit/>
          </a:bodyPr>
          <a:lstStyle/>
          <a:p>
            <a:pPr marL="651510" indent="-514350">
              <a:buSzPct val="100000"/>
              <a:buAutoNum type="arabicPeriod"/>
            </a:pPr>
            <a:r>
              <a:rPr lang="en-CA" sz="3000" b="1" dirty="0" smtClean="0">
                <a:solidFill>
                  <a:schemeClr val="bg1"/>
                </a:solidFill>
              </a:rPr>
              <a:t>Cargo Panel Hinge Pivot</a:t>
            </a:r>
          </a:p>
          <a:p>
            <a:pPr marL="651510" lvl="0" indent="-514350">
              <a:buClr>
                <a:prstClr val="white">
                  <a:shade val="95000"/>
                </a:prstClr>
              </a:buClr>
              <a:buSzPct val="100000"/>
              <a:buFont typeface="Wingdings 2"/>
              <a:buAutoNum type="arabicPeriod"/>
            </a:pPr>
            <a:r>
              <a:rPr lang="en-CA" sz="3000" b="1" dirty="0" smtClean="0">
                <a:solidFill>
                  <a:prstClr val="black"/>
                </a:solidFill>
              </a:rPr>
              <a:t>Panel </a:t>
            </a:r>
            <a:r>
              <a:rPr lang="en-CA" sz="3000" b="1" dirty="0">
                <a:solidFill>
                  <a:prstClr val="black"/>
                </a:solidFill>
              </a:rPr>
              <a:t>R</a:t>
            </a:r>
            <a:r>
              <a:rPr lang="en-CA" sz="3000" b="1" dirty="0" smtClean="0">
                <a:solidFill>
                  <a:prstClr val="black"/>
                </a:solidFill>
              </a:rPr>
              <a:t>elease Bar</a:t>
            </a:r>
          </a:p>
          <a:p>
            <a:pPr marL="651510" lvl="0" indent="-514350">
              <a:buClr>
                <a:prstClr val="white">
                  <a:shade val="95000"/>
                </a:prstClr>
              </a:buClr>
              <a:buSzPct val="100000"/>
              <a:buFont typeface="Wingdings 2"/>
              <a:buAutoNum type="arabicPeriod"/>
            </a:pPr>
            <a:r>
              <a:rPr lang="en-CA" sz="3000" b="1" dirty="0" smtClean="0">
                <a:solidFill>
                  <a:prstClr val="black"/>
                </a:solidFill>
              </a:rPr>
              <a:t>Panel Lock Mechanism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endParaRPr lang="en-CA" b="1" dirty="0">
              <a:solidFill>
                <a:prstClr val="black"/>
              </a:solidFill>
            </a:endParaRPr>
          </a:p>
          <a:p>
            <a:pPr marL="651510" indent="-514350">
              <a:buAutoNum type="arabicPeriod"/>
            </a:pPr>
            <a:endParaRPr lang="en-CA" b="1" dirty="0" smtClean="0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67" y="1484784"/>
            <a:ext cx="404177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Owner\Documents\TTC\Motorcoach Applications\IMG_0918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8798"/>
            <a:ext cx="4040716" cy="30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5167" y="6104447"/>
            <a:ext cx="8568952" cy="68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Also spray </a:t>
            </a:r>
            <a:r>
              <a:rPr lang="en-CA" b="1" dirty="0"/>
              <a:t>Termin-8R</a:t>
            </a:r>
            <a:r>
              <a:rPr lang="en-CA" dirty="0"/>
              <a:t> on the </a:t>
            </a:r>
            <a:r>
              <a:rPr lang="en-CA" b="1" dirty="0"/>
              <a:t>Cargo Panel Hinge Pivot</a:t>
            </a:r>
            <a:r>
              <a:rPr lang="en-CA" dirty="0"/>
              <a:t>; the </a:t>
            </a:r>
            <a:r>
              <a:rPr lang="en-CA" b="1" dirty="0"/>
              <a:t>Panel Release Bar</a:t>
            </a:r>
            <a:r>
              <a:rPr lang="en-CA" dirty="0"/>
              <a:t>; and the </a:t>
            </a:r>
            <a:r>
              <a:rPr lang="en-CA" b="1" dirty="0"/>
              <a:t>Panel Lock Mechanism</a:t>
            </a:r>
            <a:r>
              <a:rPr lang="en-CA" dirty="0"/>
              <a:t>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96447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solidFill>
                  <a:srgbClr val="C00000"/>
                </a:solidFill>
              </a:rPr>
              <a:t>7. Chair Lift Mechanism</a:t>
            </a:r>
            <a:r>
              <a:rPr lang="en-CA" sz="3600" dirty="0">
                <a:solidFill>
                  <a:srgbClr val="C00000"/>
                </a:solidFill>
              </a:rPr>
              <a:t/>
            </a:r>
            <a:br>
              <a:rPr lang="en-CA" sz="3600" dirty="0">
                <a:solidFill>
                  <a:srgbClr val="C00000"/>
                </a:solidFill>
              </a:rPr>
            </a:b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Mechanical 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536" y="4581128"/>
            <a:ext cx="7884000" cy="1188000"/>
          </a:xfrm>
        </p:spPr>
        <p:txBody>
          <a:bodyPr>
            <a:normAutofit/>
          </a:bodyPr>
          <a:lstStyle/>
          <a:p>
            <a:pPr marL="137160" indent="0">
              <a:buSzPct val="100000"/>
              <a:buNone/>
            </a:pPr>
            <a:r>
              <a:rPr lang="en-CA" sz="3000" b="1" dirty="0">
                <a:solidFill>
                  <a:schemeClr val="bg1"/>
                </a:solidFill>
              </a:rPr>
              <a:t> </a:t>
            </a:r>
            <a:r>
              <a:rPr lang="en-CA" sz="3000" b="1" dirty="0" smtClean="0">
                <a:solidFill>
                  <a:schemeClr val="bg1"/>
                </a:solidFill>
              </a:rPr>
              <a:t>    </a:t>
            </a:r>
            <a:r>
              <a:rPr lang="en-CA" sz="3000" b="1" dirty="0" smtClean="0"/>
              <a:t>1.</a:t>
            </a:r>
            <a:r>
              <a:rPr lang="en-CA" sz="3000" b="1" dirty="0" smtClean="0">
                <a:solidFill>
                  <a:schemeClr val="bg1"/>
                </a:solidFill>
              </a:rPr>
              <a:t> Chair Slider 	</a:t>
            </a:r>
            <a:r>
              <a:rPr lang="en-CA" sz="3000" b="1" dirty="0" smtClean="0"/>
              <a:t>2. </a:t>
            </a:r>
            <a:r>
              <a:rPr lang="en-CA" sz="3000" b="1" dirty="0" smtClean="0">
                <a:solidFill>
                  <a:schemeClr val="bg1"/>
                </a:solidFill>
              </a:rPr>
              <a:t>Rail and Stopper</a:t>
            </a:r>
          </a:p>
          <a:p>
            <a:pPr marL="137160" indent="0">
              <a:buSzPct val="100000"/>
              <a:buNone/>
            </a:pPr>
            <a:r>
              <a:rPr lang="en-CA" sz="3000" b="1" dirty="0" smtClean="0"/>
              <a:t>		  3.</a:t>
            </a:r>
            <a:r>
              <a:rPr lang="en-CA" sz="3000" b="1" dirty="0" smtClean="0">
                <a:solidFill>
                  <a:schemeClr val="bg1"/>
                </a:solidFill>
              </a:rPr>
              <a:t> Track and Rollers</a:t>
            </a:r>
            <a:endParaRPr lang="en-CA" sz="3000" b="1" dirty="0">
              <a:solidFill>
                <a:schemeClr val="bg1"/>
              </a:solidFill>
            </a:endParaRPr>
          </a:p>
        </p:txBody>
      </p:sp>
      <p:pic>
        <p:nvPicPr>
          <p:cNvPr id="5123" name="Picture 3" descr="C:\Users\Owner\Documents\TTC\Motorcoach Applications\IMG_0920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153172" cy="236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72816"/>
            <a:ext cx="3168352" cy="2376264"/>
          </a:xfrm>
          <a:prstGeom prst="rect">
            <a:avLst/>
          </a:prstGeom>
        </p:spPr>
      </p:pic>
      <p:pic>
        <p:nvPicPr>
          <p:cNvPr id="5126" name="Picture 6" descr="C:\Users\Owner\Documents\TTC\Motorcoach Applications\IMG_0929 text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3167999" cy="237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866362"/>
            <a:ext cx="8568952" cy="79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Termin-8R </a:t>
            </a:r>
            <a:r>
              <a:rPr lang="en-CA" dirty="0"/>
              <a:t>will extend the operating life of the CHAIR LIFT MECHANISM. Lubricate the </a:t>
            </a:r>
            <a:r>
              <a:rPr lang="en-CA" b="1" dirty="0"/>
              <a:t>Chair Slider</a:t>
            </a:r>
            <a:r>
              <a:rPr lang="en-CA" dirty="0"/>
              <a:t>; </a:t>
            </a:r>
            <a:r>
              <a:rPr lang="en-CA" b="1" dirty="0"/>
              <a:t>Rails and Stoppers</a:t>
            </a:r>
            <a:r>
              <a:rPr lang="en-CA" dirty="0"/>
              <a:t>; and the </a:t>
            </a:r>
            <a:r>
              <a:rPr lang="en-CA" b="1" dirty="0"/>
              <a:t>Tracks and Rollers</a:t>
            </a:r>
            <a:r>
              <a:rPr lang="en-CA" dirty="0"/>
              <a:t>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19702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/>
          </a:bodyPr>
          <a:lstStyle/>
          <a:p>
            <a:r>
              <a:rPr lang="en-CA" sz="3600" dirty="0" smtClean="0">
                <a:solidFill>
                  <a:srgbClr val="C00000"/>
                </a:solidFill>
              </a:rPr>
              <a:t>8. Heating, Ventilation, Cooling </a:t>
            </a:r>
            <a:r>
              <a:rPr lang="en-CA" sz="3600" dirty="0">
                <a:solidFill>
                  <a:srgbClr val="C00000"/>
                </a:solidFill>
              </a:rPr>
              <a:t>S</a:t>
            </a:r>
            <a:r>
              <a:rPr lang="en-CA" sz="3600" dirty="0" smtClean="0">
                <a:solidFill>
                  <a:srgbClr val="C00000"/>
                </a:solidFill>
              </a:rPr>
              <a:t>ystem  </a:t>
            </a:r>
            <a:r>
              <a:rPr lang="en-CA" sz="26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</a:t>
            </a: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, Clean and Protect </a:t>
            </a:r>
            <a:r>
              <a:rPr lang="en-CA" sz="26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Electrical &amp; Mechanical </a:t>
            </a: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39322" y="1600200"/>
            <a:ext cx="3604678" cy="41400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Fan Drum Shaft &amp; Bearings</a:t>
            </a:r>
          </a:p>
          <a:p>
            <a:pPr marL="651510" indent="-514350">
              <a:buSzPct val="100000"/>
              <a:buAutoNum type="arabicPeriod"/>
            </a:pPr>
            <a:endParaRPr lang="en-CA" b="1" dirty="0" smtClean="0">
              <a:solidFill>
                <a:schemeClr val="bg1"/>
              </a:solidFill>
            </a:endParaRPr>
          </a:p>
          <a:p>
            <a:pPr marL="651510" lvl="0" indent="-514350">
              <a:buClr>
                <a:prstClr val="white">
                  <a:shade val="95000"/>
                </a:prstClr>
              </a:buClr>
              <a:buSzPct val="100000"/>
              <a:buFont typeface="Wingdings 2"/>
              <a:buAutoNum type="arabicPeriod"/>
            </a:pPr>
            <a:r>
              <a:rPr lang="en-CA" b="1" dirty="0" smtClean="0">
                <a:solidFill>
                  <a:prstClr val="black"/>
                </a:solidFill>
              </a:rPr>
              <a:t>Blower </a:t>
            </a:r>
            <a:r>
              <a:rPr lang="en-CA" b="1" dirty="0">
                <a:solidFill>
                  <a:prstClr val="black"/>
                </a:solidFill>
              </a:rPr>
              <a:t>Motor Fittings</a:t>
            </a:r>
          </a:p>
          <a:p>
            <a:pPr marL="651510" indent="-514350">
              <a:buSzPct val="100000"/>
              <a:buAutoNum type="arabicPeriod"/>
            </a:pPr>
            <a:endParaRPr lang="en-CA" b="1" dirty="0" smtClean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Electrical Terminals</a:t>
            </a:r>
          </a:p>
          <a:p>
            <a:pPr marL="137160" indent="0">
              <a:buNone/>
            </a:pPr>
            <a:endParaRPr lang="en-CA" dirty="0"/>
          </a:p>
        </p:txBody>
      </p:sp>
      <p:pic>
        <p:nvPicPr>
          <p:cNvPr id="7174" name="Picture 6" descr="C:\Users\Owner\Documents\TTC\Motorcoach Applications\IMG_0931 crop text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556792"/>
            <a:ext cx="5143787" cy="41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665" y="5828744"/>
            <a:ext cx="8784976" cy="9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Use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to lubricate and protect electrical and mechanical components of the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HVAC SYSTEM. Spray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on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Fan Drum Shaft and Bearings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Blower Motor Fittings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and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Electrical Terminals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</a:t>
            </a:r>
            <a:endParaRPr lang="en-CA" sz="1400" dirty="0">
              <a:effectLst/>
              <a:latin typeface="Book Antiqua" panose="02040602050305030304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1646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CA" sz="4000" dirty="0">
                <a:solidFill>
                  <a:srgbClr val="C00000"/>
                </a:solidFill>
              </a:rPr>
              <a:t>8. Heating, Ventilation, Cooling System  </a:t>
            </a: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, Clean and Protect Electrical &amp; Mechanical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048" y="1452704"/>
            <a:ext cx="4006848" cy="4284000"/>
          </a:xfrm>
        </p:spPr>
        <p:txBody>
          <a:bodyPr>
            <a:normAutofit/>
          </a:bodyPr>
          <a:lstStyle/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Relay</a:t>
            </a:r>
          </a:p>
          <a:p>
            <a:pPr marL="137160" indent="0">
              <a:buNone/>
            </a:pPr>
            <a:endParaRPr lang="en-CA" sz="1000" dirty="0" smtClean="0"/>
          </a:p>
          <a:p>
            <a:pPr marL="137160" indent="0">
              <a:buSzPct val="100000"/>
              <a:buNone/>
            </a:pPr>
            <a:r>
              <a:rPr lang="en-CA" b="1" dirty="0" smtClean="0"/>
              <a:t>2.</a:t>
            </a:r>
            <a:r>
              <a:rPr lang="en-CA" b="1" dirty="0" smtClean="0">
                <a:solidFill>
                  <a:schemeClr val="bg1"/>
                </a:solidFill>
              </a:rPr>
              <a:t>   Solenoid &amp; Fittings</a:t>
            </a:r>
          </a:p>
          <a:p>
            <a:pPr marL="137160" indent="0">
              <a:buSzPct val="100000"/>
              <a:buNone/>
            </a:pPr>
            <a:endParaRPr lang="en-CA" sz="1000" b="1" dirty="0" smtClean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 startAt="3"/>
            </a:pPr>
            <a:r>
              <a:rPr lang="en-CA" b="1" dirty="0" smtClean="0">
                <a:solidFill>
                  <a:schemeClr val="bg1"/>
                </a:solidFill>
              </a:rPr>
              <a:t>Electrical Ground Connection</a:t>
            </a:r>
          </a:p>
          <a:p>
            <a:pPr marL="137160" indent="0">
              <a:buSzPct val="100000"/>
              <a:buNone/>
            </a:pPr>
            <a:endParaRPr lang="en-CA" sz="1000" b="1" dirty="0">
              <a:solidFill>
                <a:schemeClr val="bg1"/>
              </a:solidFill>
            </a:endParaRPr>
          </a:p>
          <a:p>
            <a:pPr marL="137160" indent="0">
              <a:buSzPct val="100000"/>
              <a:buNone/>
            </a:pPr>
            <a:r>
              <a:rPr lang="en-CA" b="1" dirty="0" smtClean="0"/>
              <a:t>4.</a:t>
            </a:r>
            <a:r>
              <a:rPr lang="en-CA" b="1" dirty="0" smtClean="0">
                <a:solidFill>
                  <a:schemeClr val="bg1"/>
                </a:solidFill>
              </a:rPr>
              <a:t>   Clamps &amp; Couplings</a:t>
            </a:r>
          </a:p>
          <a:p>
            <a:pPr marL="137160" indent="0">
              <a:buSzPct val="100000"/>
              <a:buNone/>
            </a:pPr>
            <a:endParaRPr lang="en-CA" sz="1000" b="1" dirty="0" smtClean="0">
              <a:solidFill>
                <a:schemeClr val="bg1"/>
              </a:solidFill>
            </a:endParaRPr>
          </a:p>
          <a:p>
            <a:pPr marL="137160" indent="0">
              <a:buSzPct val="100000"/>
              <a:buNone/>
            </a:pPr>
            <a:r>
              <a:rPr lang="en-CA" b="1" dirty="0" smtClean="0"/>
              <a:t>5.</a:t>
            </a:r>
            <a:r>
              <a:rPr lang="en-CA" b="1" dirty="0" smtClean="0">
                <a:solidFill>
                  <a:schemeClr val="bg1"/>
                </a:solidFill>
              </a:rPr>
              <a:t>   Plug Connectors</a:t>
            </a:r>
          </a:p>
          <a:p>
            <a:pPr marL="651510" indent="-514350">
              <a:buSzPct val="100000"/>
              <a:buFont typeface="+mj-lt"/>
              <a:buAutoNum type="arabicPeriod"/>
            </a:pPr>
            <a:endParaRPr lang="en-CA" sz="1000" b="1" dirty="0" smtClean="0">
              <a:solidFill>
                <a:schemeClr val="bg1"/>
              </a:solidFill>
            </a:endParaRPr>
          </a:p>
          <a:p>
            <a:pPr marL="137160" indent="0">
              <a:buSzPct val="100000"/>
              <a:buNone/>
            </a:pPr>
            <a:r>
              <a:rPr lang="en-CA" b="1" dirty="0" smtClean="0"/>
              <a:t>6.</a:t>
            </a:r>
            <a:r>
              <a:rPr lang="en-CA" b="1" dirty="0" smtClean="0">
                <a:solidFill>
                  <a:schemeClr val="bg1"/>
                </a:solidFill>
              </a:rPr>
              <a:t>   Accessory Pump</a:t>
            </a:r>
          </a:p>
          <a:p>
            <a:pPr marL="651510" indent="-514350">
              <a:buAutoNum type="arabicPeriod"/>
            </a:pPr>
            <a:endParaRPr lang="en-CA" dirty="0" smtClean="0"/>
          </a:p>
          <a:p>
            <a:pPr marL="651510" indent="-514350">
              <a:buAutoNum type="arabicPeriod"/>
            </a:pPr>
            <a:endParaRPr lang="en-CA" dirty="0"/>
          </a:p>
        </p:txBody>
      </p:sp>
      <p:pic>
        <p:nvPicPr>
          <p:cNvPr id="8195" name="Picture 3" descr="C:\Users\Owner\Documents\TTC\Motorcoach Applications\IMG_0936 text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48" y="1412776"/>
            <a:ext cx="443676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361" y="5733256"/>
            <a:ext cx="8784976" cy="10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While servicing the HVAC SYSTEM, lubricate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Relays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Solenoid Fittings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and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Electrical Ground Connection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 Spray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directly onto all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Clamps and Couplings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Plug Connectors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and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Accessory Pump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2252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" y="116632"/>
            <a:ext cx="9036496" cy="1512168"/>
          </a:xfrm>
        </p:spPr>
        <p:txBody>
          <a:bodyPr>
            <a:noAutofit/>
          </a:bodyPr>
          <a:lstStyle/>
          <a:p>
            <a:r>
              <a:rPr lang="en-CA" sz="3200" dirty="0" smtClean="0">
                <a:solidFill>
                  <a:srgbClr val="C00000"/>
                </a:solidFill>
              </a:rPr>
              <a:t>SERVICE ALL MOTOR COACH ELECTRICAL AND MECHANICAL COMPONENTS</a:t>
            </a:r>
            <a:endParaRPr lang="en-CA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568" y="1484785"/>
            <a:ext cx="7848872" cy="3960000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lvl="5"/>
            <a:endParaRPr lang="en-CA" dirty="0" smtClean="0"/>
          </a:p>
          <a:p>
            <a:pPr marL="1581912" lvl="5" indent="0">
              <a:buNone/>
            </a:pPr>
            <a:r>
              <a:rPr lang="en-CA" sz="2400" b="1" dirty="0" smtClean="0">
                <a:solidFill>
                  <a:schemeClr val="bg1"/>
                </a:solidFill>
              </a:rPr>
              <a:t>	DURING REGULAR MAINTENANCE 	CYCLES, APPLY </a:t>
            </a:r>
            <a:r>
              <a:rPr lang="en-CA" sz="3200" b="1" dirty="0" smtClean="0">
                <a:solidFill>
                  <a:srgbClr val="C00000"/>
                </a:solidFill>
              </a:rPr>
              <a:t>TERMIN-8R</a:t>
            </a:r>
            <a:r>
              <a:rPr lang="en-CA" sz="2000" b="1" dirty="0" smtClean="0">
                <a:solidFill>
                  <a:srgbClr val="C00000"/>
                </a:solidFill>
                <a:latin typeface="Book Antiqua"/>
              </a:rPr>
              <a:t>®</a:t>
            </a:r>
            <a:r>
              <a:rPr lang="en-CA" sz="2400" b="1" dirty="0" smtClean="0">
                <a:solidFill>
                  <a:schemeClr val="bg1"/>
                </a:solidFill>
              </a:rPr>
              <a:t> TO 	ALL VEHICLE ELECTRICAL AND 	MECHANICAL COMPONENTS:</a:t>
            </a:r>
          </a:p>
          <a:p>
            <a:pPr marL="2185416" lvl="8" indent="0">
              <a:buNone/>
            </a:pPr>
            <a:r>
              <a:rPr lang="en-CA" sz="3600" b="1" dirty="0" smtClean="0">
                <a:solidFill>
                  <a:schemeClr val="bg1"/>
                </a:solidFill>
              </a:rPr>
              <a:t>Lubricate</a:t>
            </a:r>
          </a:p>
          <a:p>
            <a:pPr marL="1783080" lvl="6" indent="0">
              <a:buNone/>
            </a:pPr>
            <a:r>
              <a:rPr lang="en-CA" sz="3600" b="1" dirty="0" smtClean="0">
                <a:solidFill>
                  <a:schemeClr val="bg1"/>
                </a:solidFill>
              </a:rPr>
              <a:t>	   Clean</a:t>
            </a:r>
          </a:p>
          <a:p>
            <a:pPr marL="1783080" lvl="6" indent="0">
              <a:buNone/>
            </a:pPr>
            <a:r>
              <a:rPr lang="en-CA" sz="3600" b="1" dirty="0" smtClean="0">
                <a:solidFill>
                  <a:schemeClr val="bg1"/>
                </a:solidFill>
              </a:rPr>
              <a:t>   Protect</a:t>
            </a:r>
          </a:p>
        </p:txBody>
      </p:sp>
      <p:pic>
        <p:nvPicPr>
          <p:cNvPr id="8194" name="Picture 2" descr="C:\Users\Owner\Documents\Termin-8R Photos\Termin_8R\Termin8R_truck jpe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1051576" cy="34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8856" y="5373216"/>
            <a:ext cx="8352928" cy="13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is formulated to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LUBRICATE, CLEAN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, and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PROTECT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electrical and mechanical systems and components when applied during regular maintenance cycles. With a high dielectric component,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can also improve electrical current flow.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90322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/>
          </a:bodyPr>
          <a:lstStyle/>
          <a:p>
            <a:r>
              <a:rPr lang="en-CA" sz="3600" dirty="0">
                <a:solidFill>
                  <a:srgbClr val="C00000"/>
                </a:solidFill>
              </a:rPr>
              <a:t>8. Heating, Ventilation, Cooling System  </a:t>
            </a: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&amp; Mechanical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0704" y="1556792"/>
            <a:ext cx="3600400" cy="4093915"/>
          </a:xfrm>
        </p:spPr>
        <p:txBody>
          <a:bodyPr>
            <a:normAutofit/>
          </a:bodyPr>
          <a:lstStyle/>
          <a:p>
            <a:endParaRPr lang="en-CA" dirty="0" smtClean="0"/>
          </a:p>
          <a:p>
            <a:pPr marL="137160" indent="0">
              <a:buNone/>
            </a:pPr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sz="2800" b="1" dirty="0" smtClean="0">
                <a:solidFill>
                  <a:schemeClr val="bg1"/>
                </a:solidFill>
              </a:rPr>
              <a:t>Drain Valve Fitting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sz="2800" b="1" dirty="0" smtClean="0">
                <a:solidFill>
                  <a:schemeClr val="bg1"/>
                </a:solidFill>
              </a:rPr>
              <a:t>Plug Connectors</a:t>
            </a:r>
          </a:p>
          <a:p>
            <a:pPr marL="651510" indent="-514350">
              <a:buSzPct val="100000"/>
              <a:buAutoNum type="arabicPeriod"/>
            </a:pPr>
            <a:endParaRPr lang="en-CA" sz="2800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/>
            </a:pPr>
            <a:r>
              <a:rPr lang="en-CA" sz="2800" b="1" dirty="0" smtClean="0">
                <a:solidFill>
                  <a:schemeClr val="bg1"/>
                </a:solidFill>
              </a:rPr>
              <a:t>Fasteners</a:t>
            </a:r>
            <a:endParaRPr lang="en-CA" sz="28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Owner\Documents\TTC\Motorcoach Applications\IMG_0931 crop 3  text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43" y="1556792"/>
            <a:ext cx="418735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94" y="5985817"/>
            <a:ext cx="8640960" cy="79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Similarly apply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to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Drain Valve Fitting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Plug Connectors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and all self- tapping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Fasteners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6546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/>
          </a:bodyPr>
          <a:lstStyle/>
          <a:p>
            <a:r>
              <a:rPr lang="en-CA" sz="3600" dirty="0">
                <a:solidFill>
                  <a:srgbClr val="C00000"/>
                </a:solidFill>
              </a:rPr>
              <a:t>8. Heating, Ventilation, Cooling System  </a:t>
            </a:r>
            <a:r>
              <a:rPr lang="en-CA" sz="30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</a:t>
            </a:r>
            <a:r>
              <a:rPr lang="en-CA" sz="30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Mechanical </a:t>
            </a:r>
            <a:r>
              <a:rPr lang="en-CA" sz="30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Components</a:t>
            </a:r>
            <a:endParaRPr lang="en-CA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0112" y="1807417"/>
            <a:ext cx="3347864" cy="4021907"/>
          </a:xfrm>
        </p:spPr>
        <p:txBody>
          <a:bodyPr>
            <a:normAutofit fontScale="77500" lnSpcReduction="20000"/>
          </a:bodyPr>
          <a:lstStyle/>
          <a:p>
            <a:pPr marL="137160" indent="0">
              <a:buNone/>
            </a:pPr>
            <a:endParaRPr lang="en-CA" dirty="0" smtClean="0"/>
          </a:p>
          <a:p>
            <a:pPr marL="137160" indent="0">
              <a:buNone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sz="3200" b="1" dirty="0" smtClean="0">
                <a:solidFill>
                  <a:schemeClr val="bg1"/>
                </a:solidFill>
              </a:rPr>
              <a:t>Panel Catch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sz="3200" b="1" dirty="0" smtClean="0">
                <a:solidFill>
                  <a:schemeClr val="bg1"/>
                </a:solidFill>
              </a:rPr>
              <a:t>Lower Pivot &amp; Hinge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sz="3200" b="1" dirty="0" smtClean="0">
                <a:solidFill>
                  <a:schemeClr val="bg1"/>
                </a:solidFill>
              </a:rPr>
              <a:t>Upper pivot &amp; Hinge</a:t>
            </a:r>
          </a:p>
          <a:p>
            <a:pPr marL="651510" indent="-514350">
              <a:buSzPct val="100000"/>
              <a:buAutoNum type="arabicPeriod"/>
            </a:pPr>
            <a:endParaRPr lang="en-CA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/>
            </a:pPr>
            <a:r>
              <a:rPr lang="en-CA" sz="3500" b="1" dirty="0" smtClean="0">
                <a:solidFill>
                  <a:schemeClr val="bg1"/>
                </a:solidFill>
              </a:rPr>
              <a:t>Panel Latch</a:t>
            </a:r>
            <a:endParaRPr lang="en-CA" sz="3500" b="1" dirty="0">
              <a:solidFill>
                <a:schemeClr val="bg1"/>
              </a:solidFill>
            </a:endParaRPr>
          </a:p>
        </p:txBody>
      </p:sp>
      <p:pic>
        <p:nvPicPr>
          <p:cNvPr id="10243" name="Picture 3" descr="C:\Users\Owner\Documents\TTC\Motorcoach Applications\IMG_0936 crop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4089893" cy="46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8"/>
            <a:ext cx="1872209" cy="15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6093296"/>
            <a:ext cx="8784976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Service the HVAC access panel making sure to spray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on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Panel Catch; Upper and Lower Pivots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and Hinges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and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Panel Latch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83244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92480" cy="1143000"/>
          </a:xfrm>
        </p:spPr>
        <p:txBody>
          <a:bodyPr>
            <a:normAutofit/>
          </a:bodyPr>
          <a:lstStyle/>
          <a:p>
            <a:r>
              <a:rPr lang="en-CA" sz="3600" dirty="0">
                <a:solidFill>
                  <a:srgbClr val="C00000"/>
                </a:solidFill>
              </a:rPr>
              <a:t>8. Heating, Ventilation, Cooling System  </a:t>
            </a: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</a:t>
            </a:r>
            <a:r>
              <a:rPr lang="en-CA" sz="26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Mechanical Components</a:t>
            </a:r>
            <a:endParaRPr lang="en-CA" sz="2900" dirty="0"/>
          </a:p>
        </p:txBody>
      </p:sp>
      <p:pic>
        <p:nvPicPr>
          <p:cNvPr id="11268" name="Picture 4" descr="C:\Users\Owner\Documents\TTC\Motorcoach Applications\IMG_0944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Owner\Documents\TTC\Motorcoach Applications\IMG_0942 text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8403" y="4912665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1.</a:t>
            </a:r>
            <a:r>
              <a:rPr lang="en-CA" sz="2000" dirty="0" smtClean="0"/>
              <a:t>   </a:t>
            </a:r>
            <a:r>
              <a:rPr lang="en-CA" sz="2400" b="1" dirty="0" smtClean="0">
                <a:solidFill>
                  <a:schemeClr val="bg1"/>
                </a:solidFill>
              </a:rPr>
              <a:t>Radiator Fins &amp; Couplings	     </a:t>
            </a:r>
            <a:r>
              <a:rPr lang="en-CA" sz="2400" b="1" dirty="0" smtClean="0"/>
              <a:t>2.   </a:t>
            </a:r>
            <a:r>
              <a:rPr lang="en-CA" sz="2400" b="1" dirty="0" smtClean="0">
                <a:solidFill>
                  <a:schemeClr val="bg1"/>
                </a:solidFill>
              </a:rPr>
              <a:t>Door Seals</a:t>
            </a:r>
            <a:endParaRPr lang="en-CA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403" y="5397634"/>
            <a:ext cx="8640960" cy="1347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To prevent oxidation and corrosion,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can be applied to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Radiator Fins and Couplings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 This will also help prevent the build-up and accumulation of dirt and other environmental contaminants on the radiator. Spray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Door Seals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to maintain surface flexibility and extend operational life.</a:t>
            </a:r>
            <a:endParaRPr lang="en-CA" sz="1400" dirty="0">
              <a:effectLst/>
              <a:latin typeface="Book Antiqua" panose="02040602050305030304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645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9. Vehicle Lighting and Signage </a:t>
            </a:r>
            <a:r>
              <a:rPr lang="en-CA" sz="3600" dirty="0" smtClean="0">
                <a:solidFill>
                  <a:srgbClr val="C00000"/>
                </a:solidFill>
              </a:rPr>
              <a:t/>
            </a:r>
            <a:br>
              <a:rPr lang="en-CA" sz="3600" dirty="0" smtClean="0">
                <a:solidFill>
                  <a:srgbClr val="C00000"/>
                </a:solidFill>
              </a:rPr>
            </a:br>
            <a:r>
              <a:rPr lang="en-CA" sz="36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</a:t>
            </a:r>
            <a:r>
              <a:rPr lang="en-CA" sz="3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, Clean and Protect </a:t>
            </a:r>
            <a:r>
              <a:rPr lang="en-CA" sz="36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Electrical 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757" y="1412776"/>
            <a:ext cx="3600400" cy="4140000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Head Lights and Turn Signals</a:t>
            </a:r>
          </a:p>
          <a:p>
            <a:pPr marL="651510" indent="-514350">
              <a:buSzPct val="100000"/>
              <a:buAutoNum type="arabicPeriod"/>
            </a:pPr>
            <a:endParaRPr lang="en-CA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Destination Sign</a:t>
            </a:r>
          </a:p>
          <a:p>
            <a:pPr marL="651510" indent="-514350">
              <a:buSzPct val="100000"/>
              <a:buAutoNum type="arabicPeriod"/>
            </a:pPr>
            <a:endParaRPr lang="en-CA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Signal Lighting</a:t>
            </a:r>
          </a:p>
          <a:p>
            <a:pPr marL="651510" indent="-514350">
              <a:buSzPct val="100000"/>
              <a:buAutoNum type="arabicPeriod"/>
            </a:pPr>
            <a:endParaRPr lang="en-CA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Marker Lights</a:t>
            </a:r>
          </a:p>
          <a:p>
            <a:pPr marL="651510" indent="-514350">
              <a:buAutoNum type="arabicPeriod"/>
            </a:pPr>
            <a:endParaRPr lang="en-CA" dirty="0" smtClean="0"/>
          </a:p>
          <a:p>
            <a:pPr marL="137160" indent="0">
              <a:buNone/>
            </a:pP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5" name="Picture 2" descr="C:\Users\Public\Music\Documents\Documents\TTC\Motor Coach Pics\Greyhound bus 1 CROP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3775473" cy="416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0620" y="5557595"/>
            <a:ext cx="8784976" cy="1347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should be applied to the entire vehicle lighting system. Lubricate, clean and protect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Head Lights and Turn Signals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Destination Signage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Side Signal Lights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and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Marker Lighting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 Remember to apply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to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Circuit Boards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of the Destination and Route Identification Signage.</a:t>
            </a:r>
            <a:endParaRPr lang="en-CA" sz="1400" dirty="0">
              <a:effectLst/>
              <a:latin typeface="Book Antiqua" panose="02040602050305030304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633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/>
          </a:bodyPr>
          <a:lstStyle/>
          <a:p>
            <a:r>
              <a:rPr lang="en-CA" sz="3600" dirty="0">
                <a:solidFill>
                  <a:srgbClr val="C00000"/>
                </a:solidFill>
              </a:rPr>
              <a:t>9. Vehicle Lighting and Signage </a:t>
            </a:r>
            <a:r>
              <a:rPr lang="en-CA" sz="3200" dirty="0">
                <a:solidFill>
                  <a:srgbClr val="C00000"/>
                </a:solidFill>
              </a:rPr>
              <a:t/>
            </a:r>
            <a:br>
              <a:rPr lang="en-CA" sz="3200" dirty="0">
                <a:solidFill>
                  <a:srgbClr val="C00000"/>
                </a:solidFill>
              </a:rPr>
            </a:br>
            <a:r>
              <a:rPr lang="en-CA" sz="32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040" y="1556792"/>
            <a:ext cx="4032448" cy="4104000"/>
          </a:xfrm>
        </p:spPr>
        <p:txBody>
          <a:bodyPr>
            <a:normAutofit/>
          </a:bodyPr>
          <a:lstStyle/>
          <a:p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sz="2800" b="1" dirty="0" smtClean="0">
                <a:solidFill>
                  <a:schemeClr val="bg1"/>
                </a:solidFill>
              </a:rPr>
              <a:t>Brake and Signal Light Array</a:t>
            </a:r>
          </a:p>
          <a:p>
            <a:pPr marL="137160" indent="0">
              <a:buSzPct val="100000"/>
              <a:buNone/>
            </a:pPr>
            <a:endParaRPr lang="en-CA" sz="1000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 startAt="2"/>
            </a:pPr>
            <a:r>
              <a:rPr lang="en-CA" sz="2800" b="1" dirty="0" smtClean="0">
                <a:solidFill>
                  <a:schemeClr val="bg1"/>
                </a:solidFill>
              </a:rPr>
              <a:t>Reverse (Back Up) </a:t>
            </a:r>
            <a:r>
              <a:rPr lang="en-CA" sz="2800" b="1" dirty="0">
                <a:solidFill>
                  <a:schemeClr val="bg1"/>
                </a:solidFill>
              </a:rPr>
              <a:t> </a:t>
            </a:r>
            <a:r>
              <a:rPr lang="en-CA" sz="2800" b="1" dirty="0" smtClean="0">
                <a:solidFill>
                  <a:schemeClr val="bg1"/>
                </a:solidFill>
              </a:rPr>
              <a:t>  Lights</a:t>
            </a:r>
          </a:p>
          <a:p>
            <a:pPr marL="137160" indent="0">
              <a:buSzPct val="100000"/>
              <a:buNone/>
            </a:pPr>
            <a:r>
              <a:rPr lang="en-CA" sz="2800" b="1" dirty="0" smtClean="0"/>
              <a:t>3.</a:t>
            </a:r>
            <a:r>
              <a:rPr lang="en-CA" sz="2800" b="1" dirty="0" smtClean="0">
                <a:solidFill>
                  <a:schemeClr val="bg1"/>
                </a:solidFill>
              </a:rPr>
              <a:t>   Upper Light Array</a:t>
            </a:r>
          </a:p>
          <a:p>
            <a:pPr marL="137160" indent="0">
              <a:buSzPct val="100000"/>
              <a:buNone/>
            </a:pPr>
            <a:endParaRPr lang="en-CA" sz="1000" b="1" dirty="0">
              <a:solidFill>
                <a:schemeClr val="bg1"/>
              </a:solidFill>
            </a:endParaRPr>
          </a:p>
          <a:p>
            <a:pPr marL="137160" indent="0">
              <a:buSzPct val="100000"/>
              <a:buNone/>
            </a:pPr>
            <a:r>
              <a:rPr lang="en-CA" b="1" dirty="0" smtClean="0"/>
              <a:t>4</a:t>
            </a:r>
            <a:r>
              <a:rPr lang="en-CA" sz="2800" b="1" dirty="0" smtClean="0"/>
              <a:t>.</a:t>
            </a:r>
            <a:r>
              <a:rPr lang="en-CA" sz="2800" b="1" dirty="0" smtClean="0">
                <a:solidFill>
                  <a:schemeClr val="bg1"/>
                </a:solidFill>
              </a:rPr>
              <a:t>   Marker Lighting</a:t>
            </a:r>
          </a:p>
          <a:p>
            <a:pPr marL="651510" indent="-514350">
              <a:buAutoNum type="arabicPeriod"/>
            </a:pPr>
            <a:endParaRPr lang="en-CA" dirty="0"/>
          </a:p>
        </p:txBody>
      </p:sp>
      <p:pic>
        <p:nvPicPr>
          <p:cNvPr id="5122" name="Picture 2" descr="C:\Users\Public\Music\Documents\Documents\TTC\Motor Coach Pics\go transit bus 4 rear al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4050450" cy="422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949280"/>
            <a:ext cx="8784976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Similarly,</a:t>
            </a:r>
            <a:r>
              <a:rPr lang="en-CA" b="1" u="sng" dirty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service the Rear Lights of the vehicle including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Brake Light and Turn Signal Array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Back-Up Lights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the Upper Light Array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and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Marker lighting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</a:t>
            </a:r>
            <a:r>
              <a:rPr lang="en-CA" b="1" u="sng" dirty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endParaRPr lang="en-CA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1835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 smtClean="0">
                <a:solidFill>
                  <a:srgbClr val="C00000"/>
                </a:solidFill>
              </a:rPr>
              <a:t>Termin-8R</a:t>
            </a:r>
            <a:r>
              <a:rPr lang="en-CA" sz="2000" dirty="0" smtClean="0">
                <a:solidFill>
                  <a:srgbClr val="C00000"/>
                </a:solidFill>
                <a:latin typeface="Book Antiqua"/>
              </a:rPr>
              <a:t>®</a:t>
            </a:r>
            <a:r>
              <a:rPr lang="en-CA" sz="3200" dirty="0" smtClean="0">
                <a:solidFill>
                  <a:srgbClr val="C00000"/>
                </a:solidFill>
              </a:rPr>
              <a:t> </a:t>
            </a:r>
            <a:r>
              <a:rPr lang="en-CA" sz="3200" dirty="0">
                <a:solidFill>
                  <a:srgbClr val="C00000"/>
                </a:solidFill>
              </a:rPr>
              <a:t>Anti-Corrosion </a:t>
            </a:r>
            <a:br>
              <a:rPr lang="en-CA" sz="3200" dirty="0">
                <a:solidFill>
                  <a:srgbClr val="C00000"/>
                </a:solidFill>
              </a:rPr>
            </a:br>
            <a:r>
              <a:rPr lang="en-CA" sz="3200" dirty="0">
                <a:solidFill>
                  <a:srgbClr val="C00000"/>
                </a:solidFill>
              </a:rPr>
              <a:t>Spray Lubricant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19062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0AD00"/>
              </a:buClr>
              <a:buSzPct val="80000"/>
              <a:buNone/>
            </a:pPr>
            <a:r>
              <a:rPr lang="en-US" altLang="en-US" sz="2600" b="1" dirty="0" smtClean="0">
                <a:solidFill>
                  <a:srgbClr val="C00000"/>
                </a:solidFill>
                <a:latin typeface="Corbel"/>
              </a:rPr>
              <a:t>Multi-</a:t>
            </a:r>
            <a:r>
              <a:rPr lang="en-US" altLang="en-US" sz="2600" b="1" dirty="0" smtClean="0">
                <a:solidFill>
                  <a:srgbClr val="FF0000"/>
                </a:solidFill>
                <a:latin typeface="Corbel"/>
              </a:rPr>
              <a:t>Functiona</a:t>
            </a:r>
            <a:r>
              <a:rPr lang="en-US" altLang="en-US" sz="2600" b="1" dirty="0" smtClean="0">
                <a:solidFill>
                  <a:srgbClr val="C00000"/>
                </a:solidFill>
                <a:latin typeface="Corbel"/>
              </a:rPr>
              <a:t>l </a:t>
            </a:r>
            <a:r>
              <a:rPr lang="en-US" altLang="en-US" sz="2600" b="1" dirty="0">
                <a:solidFill>
                  <a:srgbClr val="C00000"/>
                </a:solidFill>
                <a:latin typeface="Corbel"/>
              </a:rPr>
              <a:t>Formula Improves Operational Reliability and Extends parts life :</a:t>
            </a:r>
          </a:p>
          <a:p>
            <a:pPr marL="119062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0AD00"/>
              </a:buClr>
              <a:buSzPct val="80000"/>
              <a:buNone/>
            </a:pPr>
            <a:endParaRPr lang="en-US" altLang="en-US" sz="1700" b="1" dirty="0">
              <a:solidFill>
                <a:prstClr val="black"/>
              </a:solidFill>
              <a:latin typeface="Corbel"/>
            </a:endParaRPr>
          </a:p>
          <a:p>
            <a:pPr marL="576262" lvl="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+mj-lt"/>
              <a:buAutoNum type="arabicPeriod"/>
            </a:pPr>
            <a:r>
              <a:rPr lang="en-US" altLang="en-US" sz="2400" b="1" dirty="0" smtClean="0">
                <a:solidFill>
                  <a:prstClr val="black"/>
                </a:solidFill>
                <a:latin typeface="Corbel"/>
              </a:rPr>
              <a:t>High </a:t>
            </a:r>
            <a:r>
              <a:rPr lang="en-US" altLang="en-US" sz="2400" b="1" dirty="0">
                <a:solidFill>
                  <a:prstClr val="black"/>
                </a:solidFill>
                <a:latin typeface="Corbel"/>
              </a:rPr>
              <a:t>Dielectric Formula insulates &amp; improves electrical current </a:t>
            </a:r>
            <a:r>
              <a:rPr lang="en-US" altLang="en-US" sz="2400" b="1" dirty="0" smtClean="0">
                <a:solidFill>
                  <a:prstClr val="black"/>
                </a:solidFill>
                <a:latin typeface="Corbel"/>
              </a:rPr>
              <a:t>flow</a:t>
            </a:r>
          </a:p>
          <a:p>
            <a:pPr marL="119062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None/>
            </a:pPr>
            <a:endParaRPr lang="en-US" altLang="en-US" sz="2200" b="1" dirty="0">
              <a:solidFill>
                <a:prstClr val="black"/>
              </a:solidFill>
              <a:latin typeface="Corbel"/>
            </a:endParaRPr>
          </a:p>
          <a:p>
            <a:pPr marL="119062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Corbel"/>
              </a:rPr>
              <a:t>2.   </a:t>
            </a:r>
            <a:r>
              <a:rPr lang="en-US" altLang="en-US" sz="2400" b="1" dirty="0" smtClean="0">
                <a:solidFill>
                  <a:prstClr val="black"/>
                </a:solidFill>
                <a:latin typeface="Corbel"/>
              </a:rPr>
              <a:t>Protects </a:t>
            </a:r>
            <a:r>
              <a:rPr lang="en-US" altLang="en-US" sz="2400" b="1" dirty="0">
                <a:solidFill>
                  <a:prstClr val="black"/>
                </a:solidFill>
                <a:latin typeface="Corbel"/>
              </a:rPr>
              <a:t>all Electrical and Mechanical </a:t>
            </a:r>
            <a:r>
              <a:rPr lang="en-US" altLang="en-US" sz="2400" b="1" dirty="0" smtClean="0">
                <a:solidFill>
                  <a:prstClr val="black"/>
                </a:solidFill>
                <a:latin typeface="Corbel"/>
              </a:rPr>
              <a:t>components</a:t>
            </a:r>
          </a:p>
          <a:p>
            <a:pPr marL="119062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00000"/>
              <a:buNone/>
            </a:pPr>
            <a:endParaRPr lang="en-US" altLang="en-US" sz="2200" b="1" dirty="0">
              <a:solidFill>
                <a:prstClr val="black"/>
              </a:solidFill>
              <a:latin typeface="Corbel"/>
            </a:endParaRPr>
          </a:p>
          <a:p>
            <a:pPr marL="576262" lvl="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AutoNum type="arabicPeriod" startAt="3"/>
            </a:pPr>
            <a:r>
              <a:rPr lang="en-US" altLang="en-US" sz="2400" b="1" dirty="0" smtClean="0">
                <a:solidFill>
                  <a:prstClr val="black"/>
                </a:solidFill>
                <a:latin typeface="Corbel"/>
              </a:rPr>
              <a:t>Displaces </a:t>
            </a:r>
            <a:r>
              <a:rPr lang="en-US" altLang="en-US" sz="2400" b="1" dirty="0">
                <a:solidFill>
                  <a:prstClr val="black"/>
                </a:solidFill>
                <a:latin typeface="Corbel"/>
              </a:rPr>
              <a:t>moisture </a:t>
            </a:r>
            <a:r>
              <a:rPr lang="en-US" altLang="en-US" sz="2400" b="1" dirty="0" smtClean="0">
                <a:solidFill>
                  <a:prstClr val="black"/>
                </a:solidFill>
                <a:latin typeface="Corbel"/>
              </a:rPr>
              <a:t> &amp; forms </a:t>
            </a:r>
            <a:r>
              <a:rPr lang="en-US" altLang="en-US" sz="2400" b="1" dirty="0">
                <a:solidFill>
                  <a:prstClr val="black"/>
                </a:solidFill>
                <a:latin typeface="Corbel"/>
              </a:rPr>
              <a:t>a protective “Thin Film” barrier to   </a:t>
            </a:r>
            <a:r>
              <a:rPr lang="en-US" altLang="en-US" sz="2400" b="1" dirty="0" smtClean="0">
                <a:solidFill>
                  <a:prstClr val="black"/>
                </a:solidFill>
                <a:latin typeface="Corbel"/>
              </a:rPr>
              <a:t> stop </a:t>
            </a:r>
            <a:r>
              <a:rPr lang="en-US" altLang="en-US" sz="2400" b="1" dirty="0">
                <a:solidFill>
                  <a:prstClr val="black"/>
                </a:solidFill>
                <a:latin typeface="Corbel"/>
              </a:rPr>
              <a:t>oxidation and prevent rust from </a:t>
            </a:r>
            <a:r>
              <a:rPr lang="en-US" altLang="en-US" sz="2400" b="1" dirty="0" smtClean="0">
                <a:solidFill>
                  <a:prstClr val="black"/>
                </a:solidFill>
                <a:latin typeface="Corbel"/>
              </a:rPr>
              <a:t>spreading</a:t>
            </a:r>
          </a:p>
          <a:p>
            <a:pPr marL="119062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buNone/>
            </a:pPr>
            <a:endParaRPr lang="en-US" altLang="en-US" sz="2400" b="1" dirty="0">
              <a:solidFill>
                <a:prstClr val="black"/>
              </a:solidFill>
              <a:latin typeface="Corbel"/>
            </a:endParaRPr>
          </a:p>
          <a:p>
            <a:pPr marL="119062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00000"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Corbel"/>
              </a:rPr>
              <a:t>4.    </a:t>
            </a:r>
            <a:r>
              <a:rPr lang="en-US" altLang="en-US" sz="2400" b="1" dirty="0" smtClean="0">
                <a:solidFill>
                  <a:prstClr val="black"/>
                </a:solidFill>
                <a:latin typeface="Corbel"/>
              </a:rPr>
              <a:t>Dissolves </a:t>
            </a:r>
            <a:r>
              <a:rPr lang="en-US" altLang="en-US" sz="2400" b="1" dirty="0">
                <a:solidFill>
                  <a:prstClr val="black"/>
                </a:solidFill>
                <a:latin typeface="Corbel"/>
              </a:rPr>
              <a:t>corrosion oxide – stops rust on contact!</a:t>
            </a:r>
            <a:br>
              <a:rPr lang="en-US" altLang="en-US" sz="2400" b="1" dirty="0">
                <a:solidFill>
                  <a:prstClr val="black"/>
                </a:solidFill>
                <a:latin typeface="Corbel"/>
              </a:rPr>
            </a:br>
            <a:endParaRPr lang="en-US" altLang="en-US" sz="2400" b="1" dirty="0">
              <a:solidFill>
                <a:prstClr val="black"/>
              </a:solidFill>
              <a:latin typeface="Corbel"/>
            </a:endParaRPr>
          </a:p>
          <a:p>
            <a:pPr marL="576262" lvl="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AutoNum type="arabicPeriod" startAt="5"/>
            </a:pPr>
            <a:r>
              <a:rPr lang="en-US" altLang="en-US" sz="2400" b="1" dirty="0" smtClean="0">
                <a:solidFill>
                  <a:prstClr val="black"/>
                </a:solidFill>
                <a:latin typeface="Corbel"/>
              </a:rPr>
              <a:t>Penetrates </a:t>
            </a:r>
            <a:r>
              <a:rPr lang="en-US" altLang="en-US" sz="2400" b="1" dirty="0">
                <a:solidFill>
                  <a:prstClr val="black"/>
                </a:solidFill>
                <a:latin typeface="Corbel"/>
              </a:rPr>
              <a:t>metal surfaces including all horizontal and perimeter seams for long lasting </a:t>
            </a:r>
            <a:r>
              <a:rPr lang="en-US" altLang="en-US" sz="2400" b="1" dirty="0" smtClean="0">
                <a:solidFill>
                  <a:prstClr val="black"/>
                </a:solidFill>
                <a:latin typeface="Corbel"/>
              </a:rPr>
              <a:t>protection</a:t>
            </a:r>
          </a:p>
          <a:p>
            <a:pPr marL="119062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0AD00"/>
              </a:buClr>
              <a:buSzPct val="80000"/>
              <a:buNone/>
            </a:pPr>
            <a:endParaRPr lang="en-US" altLang="en-US" sz="2200" b="1" dirty="0">
              <a:solidFill>
                <a:prstClr val="black"/>
              </a:solidFill>
              <a:latin typeface="Corbel"/>
            </a:endParaRPr>
          </a:p>
          <a:p>
            <a:pPr marL="119062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Corbel"/>
              </a:rPr>
              <a:t>6.</a:t>
            </a:r>
            <a:r>
              <a:rPr lang="en-US" altLang="en-US" sz="2200" b="1" dirty="0" smtClean="0">
                <a:solidFill>
                  <a:prstClr val="black"/>
                </a:solidFill>
                <a:latin typeface="Corbel"/>
              </a:rPr>
              <a:t>    </a:t>
            </a:r>
            <a:r>
              <a:rPr lang="en-US" altLang="en-US" sz="2400" b="1" dirty="0" smtClean="0">
                <a:solidFill>
                  <a:prstClr val="black"/>
                </a:solidFill>
                <a:latin typeface="Corbel"/>
              </a:rPr>
              <a:t>Quickly </a:t>
            </a:r>
            <a:r>
              <a:rPr lang="en-US" altLang="en-US" sz="2400" b="1" dirty="0">
                <a:solidFill>
                  <a:prstClr val="black"/>
                </a:solidFill>
                <a:latin typeface="Corbel"/>
              </a:rPr>
              <a:t>loosens frozen or seized parts</a:t>
            </a:r>
          </a:p>
          <a:p>
            <a:pPr marL="119062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00000"/>
              <a:buNone/>
            </a:pPr>
            <a:endParaRPr lang="en-US" altLang="en-US" sz="2200" b="1" dirty="0" smtClean="0">
              <a:solidFill>
                <a:prstClr val="black"/>
              </a:solidFill>
              <a:latin typeface="Corbel"/>
            </a:endParaRPr>
          </a:p>
          <a:p>
            <a:pPr marL="633412" lvl="0" indent="-5143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+mj-lt"/>
              <a:buAutoNum type="arabicPeriod"/>
            </a:pPr>
            <a:endParaRPr lang="en-US" altLang="en-US" sz="2200" dirty="0">
              <a:solidFill>
                <a:prstClr val="white"/>
              </a:solidFill>
              <a:latin typeface="Corbel"/>
            </a:endParaRPr>
          </a:p>
          <a:p>
            <a:pPr marL="13716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9190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>
                <a:solidFill>
                  <a:srgbClr val="800000"/>
                </a:solidFill>
              </a:rPr>
              <a:t>INTRODUCE TERMIN-8R</a:t>
            </a:r>
            <a:r>
              <a:rPr lang="en-CA" sz="2200" dirty="0" smtClean="0">
                <a:solidFill>
                  <a:srgbClr val="800000"/>
                </a:solidFill>
                <a:latin typeface="Book Antiqua"/>
              </a:rPr>
              <a:t>®</a:t>
            </a:r>
            <a:r>
              <a:rPr lang="en-CA" dirty="0" smtClean="0">
                <a:solidFill>
                  <a:srgbClr val="800000"/>
                </a:solidFill>
              </a:rPr>
              <a:t> TO YOUR</a:t>
            </a:r>
            <a:br>
              <a:rPr lang="en-CA" dirty="0" smtClean="0">
                <a:solidFill>
                  <a:srgbClr val="800000"/>
                </a:solidFill>
              </a:rPr>
            </a:br>
            <a:r>
              <a:rPr lang="en-CA" dirty="0" smtClean="0">
                <a:solidFill>
                  <a:srgbClr val="800000"/>
                </a:solidFill>
              </a:rPr>
              <a:t>MAINTENANCE OPERATION!!</a:t>
            </a:r>
            <a:endParaRPr lang="en-CA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CA" b="1" u="sng" dirty="0" smtClean="0">
                <a:solidFill>
                  <a:schemeClr val="bg1"/>
                </a:solidFill>
              </a:rPr>
              <a:t>FOR MORE INFORMATION CONTACT:</a:t>
            </a:r>
          </a:p>
          <a:p>
            <a:pPr marL="137160" lvl="0" indent="0" algn="ctr">
              <a:lnSpc>
                <a:spcPct val="115000"/>
              </a:lnSpc>
              <a:buClr>
                <a:prstClr val="white">
                  <a:shade val="95000"/>
                </a:prstClr>
              </a:buClr>
              <a:buNone/>
            </a:pPr>
            <a:r>
              <a:rPr lang="en-CA" sz="4800" dirty="0" err="1">
                <a:solidFill>
                  <a:prstClr val="black"/>
                </a:solidFill>
                <a:latin typeface="Monotype Corsiva"/>
                <a:ea typeface="Cambria"/>
                <a:cs typeface="Times New Roman"/>
              </a:rPr>
              <a:t>Mutireptrading</a:t>
            </a:r>
            <a:r>
              <a:rPr lang="en-CA" sz="4800" dirty="0">
                <a:solidFill>
                  <a:prstClr val="black"/>
                </a:solidFill>
                <a:latin typeface="Monotype Corsiva"/>
                <a:ea typeface="Cambria"/>
                <a:cs typeface="Times New Roman"/>
              </a:rPr>
              <a:t>  FZE</a:t>
            </a:r>
            <a:endParaRPr lang="en-CA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137160" lvl="0" indent="0" algn="ctr">
              <a:lnSpc>
                <a:spcPct val="115000"/>
              </a:lnSpc>
              <a:buClr>
                <a:prstClr val="white">
                  <a:shade val="95000"/>
                </a:prstClr>
              </a:buClr>
              <a:buNone/>
            </a:pPr>
            <a:r>
              <a:rPr lang="en-CA" sz="3600" dirty="0">
                <a:solidFill>
                  <a:prstClr val="black"/>
                </a:solidFill>
                <a:latin typeface="Monotype Corsiva"/>
                <a:ea typeface="Cambria"/>
                <a:cs typeface="Times New Roman"/>
              </a:rPr>
              <a:t>HFZA – Sharjah – U.A.E.</a:t>
            </a:r>
          </a:p>
          <a:p>
            <a:pPr marL="137160" lvl="0" indent="0" algn="ctr">
              <a:lnSpc>
                <a:spcPct val="115000"/>
              </a:lnSpc>
              <a:buClr>
                <a:prstClr val="white">
                  <a:shade val="95000"/>
                </a:prstClr>
              </a:buClr>
              <a:buNone/>
            </a:pPr>
            <a:r>
              <a:rPr lang="en-CA" sz="3600" dirty="0">
                <a:solidFill>
                  <a:prstClr val="black"/>
                </a:solidFill>
                <a:latin typeface="Monotype Corsiva"/>
                <a:ea typeface="Cambria"/>
                <a:cs typeface="Times New Roman"/>
              </a:rPr>
              <a:t> Phone: +971 50 6468602</a:t>
            </a:r>
          </a:p>
          <a:p>
            <a:pPr marL="137160" lvl="0" indent="0" algn="ctr">
              <a:lnSpc>
                <a:spcPct val="115000"/>
              </a:lnSpc>
              <a:buClr>
                <a:prstClr val="white">
                  <a:shade val="95000"/>
                </a:prstClr>
              </a:buClr>
              <a:buNone/>
            </a:pPr>
            <a:r>
              <a:rPr lang="en-CA" sz="3600" dirty="0">
                <a:solidFill>
                  <a:prstClr val="black"/>
                </a:solidFill>
                <a:latin typeface="Monotype Corsiva"/>
                <a:ea typeface="Cambria"/>
                <a:cs typeface="Times New Roman"/>
              </a:rPr>
              <a:t> Email: </a:t>
            </a:r>
            <a:r>
              <a:rPr lang="en-CA" sz="3600" dirty="0" smtClean="0">
                <a:solidFill>
                  <a:prstClr val="black"/>
                </a:solidFill>
                <a:latin typeface="Monotype Corsiva"/>
                <a:ea typeface="Cambria"/>
                <a:cs typeface="Times New Roman"/>
              </a:rPr>
              <a:t>info</a:t>
            </a:r>
            <a:r>
              <a:rPr lang="en-CA" sz="3600" dirty="0" smtClean="0">
                <a:solidFill>
                  <a:prstClr val="black"/>
                </a:solidFill>
                <a:latin typeface="Monotype Corsiva"/>
                <a:ea typeface="Cambria"/>
                <a:cs typeface="Times New Roman"/>
              </a:rPr>
              <a:t>@multireptrading.com</a:t>
            </a:r>
            <a:endParaRPr lang="en-CA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137160" lvl="0" indent="0" algn="ctr">
              <a:lnSpc>
                <a:spcPct val="115000"/>
              </a:lnSpc>
              <a:buClr>
                <a:prstClr val="white">
                  <a:shade val="95000"/>
                </a:prstClr>
              </a:buClr>
              <a:buNone/>
            </a:pPr>
            <a:r>
              <a:rPr lang="en-CA" dirty="0">
                <a:solidFill>
                  <a:prstClr val="black"/>
                </a:solidFill>
                <a:latin typeface="Monotype Corsiva"/>
                <a:ea typeface="Cambria"/>
                <a:cs typeface="Times New Roman"/>
              </a:rPr>
              <a:t>Website: www.spectraproducts.ca</a:t>
            </a:r>
            <a:endParaRPr lang="en-CA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137160" indent="0">
              <a:buNone/>
            </a:pPr>
            <a:endParaRPr lang="en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73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CA" sz="3200" dirty="0">
                <a:solidFill>
                  <a:srgbClr val="C00000"/>
                </a:solidFill>
              </a:rPr>
              <a:t>SERVICE ALL </a:t>
            </a:r>
            <a:r>
              <a:rPr lang="en-CA" sz="3200" dirty="0" smtClean="0">
                <a:solidFill>
                  <a:srgbClr val="C00000"/>
                </a:solidFill>
              </a:rPr>
              <a:t>MOTOR COACH </a:t>
            </a:r>
            <a:r>
              <a:rPr lang="en-CA" sz="3200" dirty="0">
                <a:solidFill>
                  <a:srgbClr val="C00000"/>
                </a:solidFill>
              </a:rPr>
              <a:t>ELECTRICAL AND MECHANICAL COMPONENTS</a:t>
            </a:r>
            <a:endParaRPr lang="en-CA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91680" y="1484784"/>
            <a:ext cx="7056784" cy="4320480"/>
          </a:xfrm>
        </p:spPr>
        <p:txBody>
          <a:bodyPr>
            <a:normAutofit fontScale="92500" lnSpcReduction="10000"/>
          </a:bodyPr>
          <a:lstStyle/>
          <a:p>
            <a:pPr marL="651510" indent="-514350">
              <a:buClr>
                <a:srgbClr val="80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MAIN ELECTRICAL CONTROL BOX</a:t>
            </a:r>
          </a:p>
          <a:p>
            <a:pPr marL="651510" indent="-514350">
              <a:buClr>
                <a:srgbClr val="80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REAR ELECTRICAL CONTROL BOX</a:t>
            </a:r>
          </a:p>
          <a:p>
            <a:pPr marL="651510" indent="-514350">
              <a:buClr>
                <a:srgbClr val="80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ENGINE COMPARTMENT</a:t>
            </a:r>
          </a:p>
          <a:p>
            <a:pPr marL="651510" indent="-514350">
              <a:buClr>
                <a:srgbClr val="80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FRONT BUMPER ASSEMBLY</a:t>
            </a:r>
          </a:p>
          <a:p>
            <a:pPr marL="651510" indent="-514350">
              <a:buClr>
                <a:srgbClr val="7E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WINDSHIELD WIPER &amp; DOOR MECHANISMS </a:t>
            </a:r>
          </a:p>
          <a:p>
            <a:pPr marL="651510" indent="-514350">
              <a:buClr>
                <a:srgbClr val="7E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CARGO STORAGE AREAS</a:t>
            </a:r>
          </a:p>
          <a:p>
            <a:pPr marL="651510" indent="-514350">
              <a:buClr>
                <a:srgbClr val="7E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CHAIR LIFT MECHANISM</a:t>
            </a:r>
          </a:p>
          <a:p>
            <a:pPr marL="651510" indent="-514350">
              <a:buClr>
                <a:srgbClr val="80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HEATING, VENTILATION &amp; COOLING SYSTEM</a:t>
            </a:r>
          </a:p>
          <a:p>
            <a:pPr marL="651510" indent="-514350">
              <a:buClr>
                <a:srgbClr val="80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VEHICLE LIGHTING &amp; SIGNAGE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1249788" cy="409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94928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This presentation will focus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on nine key areas where the application of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will result in improved performance and extended parts operation. </a:t>
            </a:r>
            <a:endParaRPr lang="en-CA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68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44016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1. MAIN ELECTRICAL CONTROL BOX</a:t>
            </a:r>
            <a:r>
              <a:rPr lang="en-CA" dirty="0" smtClean="0">
                <a:solidFill>
                  <a:srgbClr val="C00000"/>
                </a:solidFill>
              </a:rPr>
              <a:t/>
            </a:r>
            <a:br>
              <a:rPr lang="en-CA" dirty="0" smtClean="0">
                <a:solidFill>
                  <a:srgbClr val="C00000"/>
                </a:solidFill>
              </a:rPr>
            </a:br>
            <a:r>
              <a:rPr lang="en-CA" sz="12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en-CA" sz="1200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CA" sz="330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Lubricate, Clean and Protect Electrical Connections</a:t>
            </a:r>
            <a:endParaRPr lang="en-CA" sz="33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868144" y="2204864"/>
            <a:ext cx="3024336" cy="3384376"/>
          </a:xfrm>
        </p:spPr>
        <p:txBody>
          <a:bodyPr>
            <a:normAutofit fontScale="85000" lnSpcReduction="10000"/>
          </a:bodyPr>
          <a:lstStyle/>
          <a:p>
            <a:pPr marL="651510" indent="-514350">
              <a:buClr>
                <a:srgbClr val="FDF6F5"/>
              </a:buClr>
              <a:buSzPct val="100000"/>
              <a:buAutoNum type="arabicPeriod"/>
            </a:pPr>
            <a:r>
              <a:rPr lang="en-CA" sz="3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Terminal Connections</a:t>
            </a:r>
          </a:p>
          <a:p>
            <a:pPr marL="651510" indent="-514350">
              <a:buClr>
                <a:srgbClr val="FDF6F5"/>
              </a:buClr>
              <a:buSzPct val="75000"/>
              <a:buAutoNum type="arabicPeriod"/>
            </a:pPr>
            <a:endParaRPr lang="en-CA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651510" indent="-514350">
              <a:buClr>
                <a:srgbClr val="FDF6F5"/>
              </a:buClr>
              <a:buSzPct val="100000"/>
              <a:buAutoNum type="arabicPeriod"/>
            </a:pPr>
            <a:r>
              <a:rPr lang="en-CA" sz="3500" b="1" dirty="0">
                <a:solidFill>
                  <a:prstClr val="black"/>
                </a:solidFill>
                <a:latin typeface="Arial Narrow" panose="020B0606020202030204" pitchFamily="34" charset="0"/>
              </a:rPr>
              <a:t>Ground Points</a:t>
            </a:r>
            <a:endParaRPr lang="en-CA" sz="35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buClr>
                <a:srgbClr val="FDF6F5"/>
              </a:buClr>
              <a:buSzPct val="75000"/>
            </a:pPr>
            <a:endParaRPr lang="en-CA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651510" indent="-514350">
              <a:buClr>
                <a:srgbClr val="FDF6F5"/>
              </a:buClr>
              <a:buSzPct val="75000"/>
              <a:buAutoNum type="arabicPeriod"/>
            </a:pPr>
            <a:endParaRPr lang="en-CA" sz="28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137160" indent="0">
              <a:buNone/>
            </a:pPr>
            <a:endParaRPr lang="en-CA" sz="2400" dirty="0">
              <a:latin typeface="Arial Narrow" panose="020B0606020202030204" pitchFamily="34" charset="0"/>
            </a:endParaRPr>
          </a:p>
          <a:p>
            <a:pPr marL="137160" indent="0">
              <a:buNone/>
            </a:pPr>
            <a:r>
              <a:rPr lang="en-CA" sz="2800" b="1" dirty="0" smtClean="0">
                <a:latin typeface="Arial Narrow" panose="020B0606020202030204" pitchFamily="34" charset="0"/>
              </a:rPr>
              <a:t> </a:t>
            </a:r>
            <a:endParaRPr lang="en-CA" sz="28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137160" indent="0">
              <a:buNone/>
            </a:pPr>
            <a:endParaRPr lang="en-CA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137160" indent="0">
              <a:buNone/>
            </a:pPr>
            <a:endParaRPr lang="en-CA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137160" indent="0">
              <a:buNone/>
            </a:pPr>
            <a:endParaRPr lang="en-CA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146" name="Picture 2" descr="C:\Users\Public\Music\Documents\Documents\TTC\Motorcoach Applications\IMG_0897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5664861" cy="424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093296"/>
            <a:ext cx="8568952" cy="710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should be sprayed liberally on the surfaces of all electrical components including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Terminal Connections and Ground Points. </a:t>
            </a:r>
            <a:endParaRPr lang="en-CA" sz="1400" dirty="0">
              <a:effectLst/>
              <a:latin typeface="Book Antiqua" panose="02040602050305030304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0303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1. MAIN </a:t>
            </a:r>
            <a:r>
              <a:rPr lang="en-CA" sz="4000" dirty="0">
                <a:solidFill>
                  <a:srgbClr val="C00000"/>
                </a:solidFill>
              </a:rPr>
              <a:t>ELECTRICAL CONTROL BOX</a:t>
            </a:r>
            <a:br>
              <a:rPr lang="en-CA" sz="4000" dirty="0">
                <a:solidFill>
                  <a:srgbClr val="C00000"/>
                </a:solidFill>
              </a:rPr>
            </a:br>
            <a:r>
              <a:rPr lang="en-CA" sz="1100" dirty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en-CA" sz="1100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CA" sz="33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Components</a:t>
            </a:r>
            <a:endParaRPr lang="en-CA" sz="33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3640" y="1916832"/>
            <a:ext cx="3240360" cy="2916000"/>
          </a:xfrm>
        </p:spPr>
        <p:txBody>
          <a:bodyPr/>
          <a:lstStyle/>
          <a:p>
            <a:pPr marL="137160" indent="0">
              <a:buNone/>
            </a:pPr>
            <a:endParaRPr lang="en-CA" dirty="0" smtClean="0"/>
          </a:p>
          <a:p>
            <a:endParaRPr lang="en-CA" dirty="0" smtClean="0"/>
          </a:p>
          <a:p>
            <a:pPr marL="137160" indent="0">
              <a:buNone/>
            </a:pPr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sz="3200" b="1" dirty="0" smtClean="0">
                <a:solidFill>
                  <a:schemeClr val="bg1"/>
                </a:solidFill>
              </a:rPr>
              <a:t>Relay Connections</a:t>
            </a:r>
          </a:p>
          <a:p>
            <a:pPr marL="137160" indent="0">
              <a:buNone/>
            </a:pPr>
            <a:endParaRPr lang="en-CA" sz="3200" b="1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en-CA" dirty="0"/>
          </a:p>
        </p:txBody>
      </p:sp>
      <p:pic>
        <p:nvPicPr>
          <p:cNvPr id="2050" name="Picture 2" descr="C:\Users\Owner\Documents\TTC\Motorcoach Applications\IMG_0898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5482952" cy="411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61653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5949280"/>
            <a:ext cx="8208912" cy="61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Lubricate, clean and protect all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Relay Connections</a:t>
            </a:r>
            <a:r>
              <a:rPr lang="en-CA" dirty="0">
                <a:latin typeface="Calibri"/>
                <a:ea typeface="Calibri"/>
                <a:cs typeface="Times New Roman"/>
              </a:rPr>
              <a:t>.</a:t>
            </a:r>
            <a:endParaRPr lang="en-CA" sz="1400" dirty="0">
              <a:latin typeface="Calibri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7298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1. MAIN </a:t>
            </a:r>
            <a:r>
              <a:rPr lang="en-CA" sz="4000" dirty="0">
                <a:solidFill>
                  <a:srgbClr val="C00000"/>
                </a:solidFill>
              </a:rPr>
              <a:t>ELECTRICAL CONTROL BOX</a:t>
            </a:r>
            <a:r>
              <a:rPr lang="en-CA" sz="3300" dirty="0">
                <a:solidFill>
                  <a:srgbClr val="C00000"/>
                </a:solidFill>
              </a:rPr>
              <a:t/>
            </a:r>
            <a:br>
              <a:rPr lang="en-CA" sz="3300" dirty="0">
                <a:solidFill>
                  <a:srgbClr val="C00000"/>
                </a:solidFill>
              </a:rPr>
            </a:br>
            <a:r>
              <a:rPr lang="en-CA" sz="1000" dirty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en-CA" sz="1000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CA" sz="27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</a:t>
            </a:r>
            <a:r>
              <a:rPr lang="en-CA" sz="27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Electrical &amp; Mechanical </a:t>
            </a:r>
            <a:r>
              <a:rPr lang="en-CA" sz="27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8064" y="1844824"/>
            <a:ext cx="3816424" cy="3276000"/>
          </a:xfrm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endParaRPr lang="en-CA" dirty="0" smtClean="0"/>
          </a:p>
          <a:p>
            <a:pPr marL="137160" indent="0">
              <a:buNone/>
            </a:pPr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sz="3200" b="1" dirty="0" smtClean="0">
                <a:solidFill>
                  <a:schemeClr val="bg1"/>
                </a:solidFill>
              </a:rPr>
              <a:t>Air Regulator &amp; Valves</a:t>
            </a:r>
          </a:p>
          <a:p>
            <a:pPr marL="651510" indent="-514350">
              <a:buAutoNum type="arabicPeriod"/>
            </a:pPr>
            <a:endParaRPr lang="en-CA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/>
            </a:pPr>
            <a:r>
              <a:rPr lang="en-CA" sz="3200" b="1" dirty="0" smtClean="0">
                <a:solidFill>
                  <a:schemeClr val="bg1"/>
                </a:solidFill>
              </a:rPr>
              <a:t>Connectors</a:t>
            </a:r>
          </a:p>
          <a:p>
            <a:pPr marL="651510" indent="-514350">
              <a:buAutoNum type="arabicPeriod"/>
            </a:pPr>
            <a:endParaRPr lang="en-CA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/>
            </a:pPr>
            <a:r>
              <a:rPr lang="en-CA" sz="3200" b="1" dirty="0" smtClean="0">
                <a:solidFill>
                  <a:schemeClr val="bg1"/>
                </a:solidFill>
              </a:rPr>
              <a:t>Electronic A/C Evaporator Unit</a:t>
            </a:r>
          </a:p>
          <a:p>
            <a:pPr marL="651510" indent="-514350">
              <a:buAutoNum type="arabicPeriod"/>
            </a:pPr>
            <a:endParaRPr lang="en-CA" b="1" dirty="0">
              <a:solidFill>
                <a:srgbClr val="C00000"/>
              </a:solidFill>
            </a:endParaRPr>
          </a:p>
          <a:p>
            <a:pPr marL="137160" indent="0">
              <a:buNone/>
            </a:pPr>
            <a:endParaRPr lang="en-CA" b="1" dirty="0">
              <a:solidFill>
                <a:srgbClr val="C00000"/>
              </a:solidFill>
            </a:endParaRPr>
          </a:p>
        </p:txBody>
      </p:sp>
      <p:pic>
        <p:nvPicPr>
          <p:cNvPr id="3075" name="Picture 3" descr="C:\Users\Owner\Documents\TTC\Motorcoach Applications\IMG_0900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89" y="1245237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285" y="5853749"/>
            <a:ext cx="8784976" cy="9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Spray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on the surface and connection points for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Air Regulator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and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Valves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electrical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Connectors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and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A/C Evaporator Unit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 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will spread across these surfaces penetrating hard to reach areas 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providing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long-term protection.</a:t>
            </a:r>
            <a:endParaRPr lang="en-CA" sz="1400" dirty="0">
              <a:effectLst/>
              <a:latin typeface="Book Antiqua" panose="02040602050305030304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6107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1. MAIN </a:t>
            </a:r>
            <a:r>
              <a:rPr lang="en-CA" sz="4000" dirty="0">
                <a:solidFill>
                  <a:srgbClr val="C00000"/>
                </a:solidFill>
              </a:rPr>
              <a:t>ELECTRICAL CONTROL BOX</a:t>
            </a:r>
            <a:r>
              <a:rPr lang="en-CA" sz="3000" dirty="0">
                <a:solidFill>
                  <a:srgbClr val="C00000"/>
                </a:solidFill>
              </a:rPr>
              <a:t/>
            </a:r>
            <a:br>
              <a:rPr lang="en-CA" sz="3000" dirty="0">
                <a:solidFill>
                  <a:srgbClr val="C00000"/>
                </a:solidFill>
              </a:rPr>
            </a:br>
            <a:r>
              <a:rPr lang="en-CA" sz="900" dirty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en-CA" sz="900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</a:t>
            </a: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&amp; Mechanical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6000" y="1556792"/>
            <a:ext cx="3528000" cy="4176464"/>
          </a:xfrm>
        </p:spPr>
        <p:txBody>
          <a:bodyPr>
            <a:normAutofit fontScale="92500" lnSpcReduction="10000"/>
          </a:bodyPr>
          <a:lstStyle/>
          <a:p>
            <a:pPr marL="651510" indent="-514350">
              <a:buSzPct val="100000"/>
              <a:buAutoNum type="arabicPeriod"/>
            </a:pPr>
            <a:r>
              <a:rPr lang="en-CA" sz="3200" b="1" dirty="0" smtClean="0">
                <a:solidFill>
                  <a:schemeClr val="bg1"/>
                </a:solidFill>
              </a:rPr>
              <a:t>Steering Box  Fittings</a:t>
            </a:r>
          </a:p>
          <a:p>
            <a:pPr marL="137160" indent="0">
              <a:buSzPct val="100000"/>
              <a:buNone/>
            </a:pPr>
            <a:endParaRPr lang="en-CA" sz="1600" b="1" dirty="0" smtClean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 startAt="2"/>
            </a:pPr>
            <a:r>
              <a:rPr lang="en-CA" sz="3000" b="1" dirty="0" smtClean="0">
                <a:solidFill>
                  <a:schemeClr val="bg1"/>
                </a:solidFill>
              </a:rPr>
              <a:t>Air Valves</a:t>
            </a:r>
          </a:p>
          <a:p>
            <a:pPr marL="137160" indent="0">
              <a:buNone/>
            </a:pPr>
            <a:endParaRPr lang="en-CA" sz="1600" dirty="0"/>
          </a:p>
          <a:p>
            <a:pPr marL="651510" indent="-514350">
              <a:buSzPct val="100000"/>
              <a:buAutoNum type="arabicPeriod" startAt="3"/>
            </a:pPr>
            <a:r>
              <a:rPr lang="en-CA" sz="3000" b="1" dirty="0" smtClean="0">
                <a:solidFill>
                  <a:schemeClr val="bg1"/>
                </a:solidFill>
              </a:rPr>
              <a:t>Brake Pedal Pivot</a:t>
            </a:r>
          </a:p>
          <a:p>
            <a:pPr marL="137160" indent="0">
              <a:buSzPct val="100000"/>
              <a:buNone/>
            </a:pPr>
            <a:endParaRPr lang="en-CA" sz="1600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 startAt="4"/>
            </a:pPr>
            <a:r>
              <a:rPr lang="en-CA" sz="3200" b="1" dirty="0" smtClean="0">
                <a:solidFill>
                  <a:schemeClr val="bg1"/>
                </a:solidFill>
              </a:rPr>
              <a:t>Steering Shaft        U-joint Fittings</a:t>
            </a:r>
          </a:p>
          <a:p>
            <a:pPr marL="137160" indent="0">
              <a:buSzPct val="100000"/>
              <a:buNone/>
            </a:pPr>
            <a:endParaRPr lang="en-CA" sz="3200" b="1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en-CA" sz="3200" b="1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en-CA" b="1" dirty="0" smtClean="0"/>
          </a:p>
          <a:p>
            <a:pPr marL="137160" indent="0">
              <a:buNone/>
            </a:pPr>
            <a:endParaRPr lang="en-CA" b="1" dirty="0" smtClean="0"/>
          </a:p>
          <a:p>
            <a:pPr marL="137160" indent="0">
              <a:buNone/>
            </a:pPr>
            <a:endParaRPr lang="en-CA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Owner\Documents\TTC\Motorcoach Applications\IMG_0901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3" y="1628800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949280"/>
            <a:ext cx="88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Use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to lubricate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Steering Box Fittings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Air Valves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Brake Pedal Pivot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and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Steering Shaft U-Joint Fittings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01908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1. MAIN </a:t>
            </a:r>
            <a:r>
              <a:rPr lang="en-CA" sz="4000" dirty="0">
                <a:solidFill>
                  <a:srgbClr val="C00000"/>
                </a:solidFill>
              </a:rPr>
              <a:t>ELECTRICAL CONTROL BOX</a:t>
            </a:r>
            <a:r>
              <a:rPr lang="en-CA" sz="3000" dirty="0">
                <a:solidFill>
                  <a:srgbClr val="C00000"/>
                </a:solidFill>
              </a:rPr>
              <a:t/>
            </a:r>
            <a:br>
              <a:rPr lang="en-CA" sz="3000" dirty="0">
                <a:solidFill>
                  <a:srgbClr val="C00000"/>
                </a:solidFill>
              </a:rPr>
            </a:br>
            <a:r>
              <a:rPr lang="en-CA" sz="900" dirty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en-CA" sz="900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CA" sz="33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Components</a:t>
            </a:r>
            <a:endParaRPr lang="en-CA" sz="33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1108" y="1484784"/>
            <a:ext cx="3672408" cy="4320480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sz="3500" b="1" dirty="0" smtClean="0">
                <a:solidFill>
                  <a:schemeClr val="bg1"/>
                </a:solidFill>
              </a:rPr>
              <a:t>Brake Light Pressure Switches</a:t>
            </a:r>
          </a:p>
          <a:p>
            <a:pPr marL="651510" indent="-514350">
              <a:buAutoNum type="arabicPeriod"/>
            </a:pPr>
            <a:endParaRPr lang="en-CA" sz="3000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 startAt="2"/>
            </a:pPr>
            <a:r>
              <a:rPr lang="en-CA" sz="3500" b="1" dirty="0" smtClean="0">
                <a:solidFill>
                  <a:schemeClr val="bg1"/>
                </a:solidFill>
              </a:rPr>
              <a:t>Kneeling System Relays</a:t>
            </a:r>
          </a:p>
          <a:p>
            <a:pPr marL="651510" indent="-514350">
              <a:buAutoNum type="arabicPeriod" startAt="2"/>
            </a:pPr>
            <a:endParaRPr lang="en-CA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 startAt="3"/>
            </a:pPr>
            <a:r>
              <a:rPr lang="en-CA" sz="3200" b="1" dirty="0" smtClean="0">
                <a:solidFill>
                  <a:schemeClr val="bg1"/>
                </a:solidFill>
              </a:rPr>
              <a:t>Air Line Fittings</a:t>
            </a:r>
          </a:p>
          <a:p>
            <a:pPr marL="137160" indent="0">
              <a:buNone/>
            </a:pP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Owner\Documents\TTC\Motorcoach Applications\IMG_0902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84" y="1700808"/>
            <a:ext cx="5088797" cy="381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7777" y="5657671"/>
            <a:ext cx="8496944" cy="10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Termin-8R</a:t>
            </a:r>
            <a:r>
              <a:rPr lang="en-CA" dirty="0"/>
              <a:t> can be applied to the </a:t>
            </a:r>
            <a:r>
              <a:rPr lang="en-CA" b="1" dirty="0"/>
              <a:t>Brake Light Pressure Switch</a:t>
            </a:r>
            <a:r>
              <a:rPr lang="en-CA" dirty="0"/>
              <a:t>; </a:t>
            </a:r>
            <a:r>
              <a:rPr lang="en-CA" b="1" dirty="0"/>
              <a:t>Kneeling System Relays</a:t>
            </a:r>
            <a:r>
              <a:rPr lang="en-CA" dirty="0"/>
              <a:t>; and all </a:t>
            </a:r>
            <a:r>
              <a:rPr lang="en-CA" b="1" dirty="0"/>
              <a:t>Air Line Fittings</a:t>
            </a:r>
            <a:r>
              <a:rPr lang="en-CA" dirty="0"/>
              <a:t>. Using </a:t>
            </a:r>
            <a:r>
              <a:rPr lang="en-CA" b="1" dirty="0"/>
              <a:t>Termin-8R</a:t>
            </a:r>
            <a:r>
              <a:rPr lang="en-CA" dirty="0"/>
              <a:t> will remove existing corrosion and protect against future corrosion.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757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en-CA" sz="4000" dirty="0">
                <a:solidFill>
                  <a:srgbClr val="C00000"/>
                </a:solidFill>
              </a:rPr>
              <a:t>2</a:t>
            </a:r>
            <a:r>
              <a:rPr lang="en-CA" sz="4000" dirty="0" smtClean="0">
                <a:solidFill>
                  <a:srgbClr val="C00000"/>
                </a:solidFill>
              </a:rPr>
              <a:t>. REAR </a:t>
            </a:r>
            <a:r>
              <a:rPr lang="en-CA" sz="4000" dirty="0">
                <a:solidFill>
                  <a:srgbClr val="C00000"/>
                </a:solidFill>
              </a:rPr>
              <a:t>ELECTRICAL CONTROL BOX</a:t>
            </a:r>
            <a:br>
              <a:rPr lang="en-CA" sz="4000" dirty="0">
                <a:solidFill>
                  <a:srgbClr val="C00000"/>
                </a:solidFill>
              </a:rPr>
            </a:br>
            <a:r>
              <a:rPr lang="en-CA" sz="900" dirty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en-CA" sz="900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CA" sz="33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Components</a:t>
            </a:r>
            <a:endParaRPr lang="en-CA" sz="33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2120" y="1556792"/>
            <a:ext cx="3636040" cy="4068000"/>
          </a:xfrm>
        </p:spPr>
        <p:txBody>
          <a:bodyPr>
            <a:normAutofit lnSpcReduction="10000"/>
          </a:bodyPr>
          <a:lstStyle/>
          <a:p>
            <a:pPr marL="651510" indent="-514350">
              <a:buSzPct val="100000"/>
              <a:buAutoNum type="arabicPeriod"/>
            </a:pPr>
            <a:r>
              <a:rPr lang="en-CA" sz="3000" b="1" dirty="0" smtClean="0">
                <a:solidFill>
                  <a:schemeClr val="bg1"/>
                </a:solidFill>
              </a:rPr>
              <a:t>Onboard Computer Unit Circuit Boards</a:t>
            </a:r>
          </a:p>
          <a:p>
            <a:pPr marL="137160" indent="0">
              <a:buSzPct val="100000"/>
              <a:buNone/>
            </a:pPr>
            <a:endParaRPr lang="en-CA" sz="1200" b="1" dirty="0" smtClean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 startAt="2"/>
            </a:pPr>
            <a:r>
              <a:rPr lang="en-CA" sz="3000" b="1" dirty="0" smtClean="0">
                <a:solidFill>
                  <a:schemeClr val="bg1"/>
                </a:solidFill>
              </a:rPr>
              <a:t>Input / Output Connectors</a:t>
            </a:r>
          </a:p>
          <a:p>
            <a:pPr marL="137160" indent="0">
              <a:buSzPct val="100000"/>
              <a:buNone/>
            </a:pPr>
            <a:endParaRPr lang="en-CA" sz="1300" b="1" dirty="0" smtClean="0">
              <a:solidFill>
                <a:schemeClr val="bg1"/>
              </a:solidFill>
            </a:endParaRPr>
          </a:p>
          <a:p>
            <a:pPr marL="137160" indent="0">
              <a:buSzPct val="100000"/>
              <a:buNone/>
            </a:pPr>
            <a:r>
              <a:rPr lang="en-CA" sz="3000" b="1" dirty="0" smtClean="0"/>
              <a:t>3.   </a:t>
            </a:r>
            <a:r>
              <a:rPr lang="en-CA" sz="3000" b="1" dirty="0" smtClean="0">
                <a:solidFill>
                  <a:schemeClr val="bg1"/>
                </a:solidFill>
              </a:rPr>
              <a:t>Relays</a:t>
            </a:r>
          </a:p>
          <a:p>
            <a:pPr marL="137160" indent="0">
              <a:buSzPct val="100000"/>
              <a:buNone/>
            </a:pPr>
            <a:endParaRPr lang="en-CA" sz="1300" b="1" dirty="0" smtClean="0">
              <a:solidFill>
                <a:schemeClr val="bg1"/>
              </a:solidFill>
            </a:endParaRPr>
          </a:p>
          <a:p>
            <a:pPr marL="137160" indent="0">
              <a:buSzPct val="100000"/>
              <a:buNone/>
            </a:pPr>
            <a:r>
              <a:rPr lang="en-CA" sz="3000" b="1" dirty="0" smtClean="0"/>
              <a:t>4.</a:t>
            </a:r>
            <a:r>
              <a:rPr lang="en-CA" sz="3000" b="1" dirty="0" smtClean="0">
                <a:solidFill>
                  <a:schemeClr val="bg1"/>
                </a:solidFill>
              </a:rPr>
              <a:t>   Flasher Unit</a:t>
            </a:r>
            <a:endParaRPr lang="en-CA" sz="3000" b="1" dirty="0">
              <a:solidFill>
                <a:schemeClr val="bg1"/>
              </a:solidFill>
            </a:endParaRPr>
          </a:p>
          <a:p>
            <a:pPr marL="137160" indent="0">
              <a:buSzPct val="100000"/>
              <a:buNone/>
            </a:pP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Public\Music\Documents\Documents\TTC\Motorcoach Applications\IMG_0924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5343128" cy="400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589240"/>
            <a:ext cx="8640960" cy="11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Use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to service all electrical components located in the REAR ELECTRICAL CONTROL BOX. This includes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Onboard Computer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Unit  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Circuit Boards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all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Input / Output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Connectors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;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Relays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, and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Flasher Unit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90388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3608</TotalTime>
  <Words>1222</Words>
  <Application>Microsoft Office PowerPoint</Application>
  <PresentationFormat>On-screen Show (4:3)</PresentationFormat>
  <Paragraphs>215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Apex</vt:lpstr>
      <vt:lpstr>TERMIN-8R® Anti-Corrosion Spray Lubricant</vt:lpstr>
      <vt:lpstr>SERVICE ALL MOTOR COACH ELECTRICAL AND MECHANICAL COMPONENTS</vt:lpstr>
      <vt:lpstr>SERVICE ALL MOTOR COACH ELECTRICAL AND MECHANICAL COMPONENTS</vt:lpstr>
      <vt:lpstr>1. MAIN ELECTRICAL CONTROL BOX  Lubricate, Clean and Protect Electrical Connections</vt:lpstr>
      <vt:lpstr>1. MAIN ELECTRICAL CONTROL BOX  Lubricate, Clean and Protect Electrical Components</vt:lpstr>
      <vt:lpstr>1. MAIN ELECTRICAL CONTROL BOX  Lubricate, Clean and Protect Electrical &amp; Mechanical Components</vt:lpstr>
      <vt:lpstr>1. MAIN ELECTRICAL CONTROL BOX  Lubricate, Clean and Protect Electrical &amp; Mechanical Components</vt:lpstr>
      <vt:lpstr>1. MAIN ELECTRICAL CONTROL BOX  Lubricate, Clean and Protect Electrical Components</vt:lpstr>
      <vt:lpstr>2. REAR ELECTRICAL CONTROL BOX  Lubricate, Clean and Protect Electrical Components</vt:lpstr>
      <vt:lpstr>2. REAR ELECTRICAL CONTROL BOX  Lubricate, Clean and Protect Electrical Components</vt:lpstr>
      <vt:lpstr>2. REAR ELECTRICAL CONTROL BOX Lubricate, Clean and Protect Electrical &amp; Mechanical Components</vt:lpstr>
      <vt:lpstr>3. Engine Compartment  Lubricate, Clean and Protect Electrical &amp; Mechanical Components</vt:lpstr>
      <vt:lpstr>4. Front Bumper Assembly Lubricate, Clean and Protect Mechanical Components</vt:lpstr>
      <vt:lpstr>5. Windshield Wiper &amp; Door Mechanisms  Lubricate, Clean and Protect Mechanical Components</vt:lpstr>
      <vt:lpstr>6. Cargo Storage Bays  Lubricate, Clean and Protect Mechanical Components</vt:lpstr>
      <vt:lpstr>6. Cargo Storage Bays  Lubricate, Clean and Protect Mechanical Components</vt:lpstr>
      <vt:lpstr>7. Chair Lift Mechanism Lubricate, Clean and Protect Mechanical Components</vt:lpstr>
      <vt:lpstr>8. Heating, Ventilation, Cooling System  Lubricate, Clean and Protect Electrical &amp; Mechanical Components</vt:lpstr>
      <vt:lpstr>8. Heating, Ventilation, Cooling System  Lubricate, Clean and Protect Electrical &amp; Mechanical Components</vt:lpstr>
      <vt:lpstr>8. Heating, Ventilation, Cooling System  Lubricate, Clean and Protect Electrical &amp; Mechanical Components</vt:lpstr>
      <vt:lpstr>8. Heating, Ventilation, Cooling System  Lubricate, Clean and Protect Mechanical Components</vt:lpstr>
      <vt:lpstr>8. Heating, Ventilation, Cooling System  Lubricate, Clean and Protect Mechanical Components</vt:lpstr>
      <vt:lpstr>9. Vehicle Lighting and Signage  Lubricate, Clean and Protect Electrical Components</vt:lpstr>
      <vt:lpstr>9. Vehicle Lighting and Signage  Lubricate, Clean and Protect Electrical Components</vt:lpstr>
      <vt:lpstr>Termin-8R® Anti-Corrosion  Spray Lubricant</vt:lpstr>
      <vt:lpstr>INTRODUCE TERMIN-8R® TO YOUR MAINTENANCE OPERATION!!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Mike</cp:lastModifiedBy>
  <cp:revision>172</cp:revision>
  <cp:lastPrinted>2014-01-28T17:18:04Z</cp:lastPrinted>
  <dcterms:created xsi:type="dcterms:W3CDTF">2013-11-14T19:12:05Z</dcterms:created>
  <dcterms:modified xsi:type="dcterms:W3CDTF">2015-05-04T01:51:41Z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